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60" r:id="rId3"/>
    <p:sldId id="259" r:id="rId4"/>
    <p:sldId id="273" r:id="rId5"/>
    <p:sldId id="277" r:id="rId6"/>
    <p:sldId id="274" r:id="rId7"/>
    <p:sldId id="268" r:id="rId8"/>
    <p:sldId id="276" r:id="rId9"/>
    <p:sldId id="270" r:id="rId10"/>
    <p:sldId id="262" r:id="rId11"/>
    <p:sldId id="271" r:id="rId12"/>
    <p:sldId id="265" r:id="rId13"/>
    <p:sldId id="266" r:id="rId14"/>
    <p:sldId id="272" r:id="rId15"/>
    <p:sldId id="263" r:id="rId16"/>
    <p:sldId id="264" r:id="rId17"/>
    <p:sldId id="275" r:id="rId18"/>
    <p:sldId id="269" r:id="rId1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2" autoAdjust="0"/>
    <p:restoredTop sz="94660"/>
  </p:normalViewPr>
  <p:slideViewPr>
    <p:cSldViewPr>
      <p:cViewPr varScale="1">
        <p:scale>
          <a:sx n="69" d="100"/>
          <a:sy n="69" d="100"/>
        </p:scale>
        <p:origin x="-1440" y="-96"/>
      </p:cViewPr>
      <p:guideLst>
        <p:guide orient="horz" pos="2160"/>
        <p:guide pos="2880"/>
      </p:guideLst>
    </p:cSldViewPr>
  </p:slideViewPr>
  <p:notesTextViewPr>
    <p:cViewPr>
      <p:scale>
        <a:sx n="1" d="1"/>
        <a:sy n="1" d="1"/>
      </p:scale>
      <p:origin x="0" y="0"/>
    </p:cViewPr>
  </p:notesTextViewPr>
  <p:notesViewPr>
    <p:cSldViewPr>
      <p:cViewPr varScale="1">
        <p:scale>
          <a:sx n="53" d="100"/>
          <a:sy n="53" d="100"/>
        </p:scale>
        <p:origin x="-2874" y="-96"/>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A8D6BA92-5575-42CB-91E6-839B293E6FA7}" type="datetimeFigureOut">
              <a:rPr lang="en-US" smtClean="0"/>
              <a:t>5/13/2016</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109AAB66-B490-40C3-9A13-07C5A844F4D9}" type="slidenum">
              <a:rPr lang="en-US" smtClean="0"/>
              <a:t>‹#›</a:t>
            </a:fld>
            <a:endParaRPr lang="en-US"/>
          </a:p>
        </p:txBody>
      </p:sp>
    </p:spTree>
    <p:extLst>
      <p:ext uri="{BB962C8B-B14F-4D97-AF65-F5344CB8AC3E}">
        <p14:creationId xmlns:p14="http://schemas.microsoft.com/office/powerpoint/2010/main" val="3079298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CE31AFB9-7202-40D3-BDE4-AEE1DDE1691D}" type="datetimeFigureOut">
              <a:rPr lang="en-US" smtClean="0"/>
              <a:t>5/13/2016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9CA79AE-DC42-41BC-ACAF-C734FF17D42B}" type="slidenum">
              <a:rPr lang="en-US" smtClean="0"/>
              <a:t>‹#›</a:t>
            </a:fld>
            <a:endParaRPr lang="en-US"/>
          </a:p>
        </p:txBody>
      </p:sp>
    </p:spTree>
    <p:extLst>
      <p:ext uri="{BB962C8B-B14F-4D97-AF65-F5344CB8AC3E}">
        <p14:creationId xmlns:p14="http://schemas.microsoft.com/office/powerpoint/2010/main" val="3806529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purpose</a:t>
            </a:r>
            <a:r>
              <a:rPr lang="en-AU" baseline="0" dirty="0" smtClean="0"/>
              <a:t> of this PD session is to provide you with an more ‘authentic’ way to teach and assess Research or Inquiry Based Learning.</a:t>
            </a:r>
            <a:endParaRPr lang="en-US" dirty="0"/>
          </a:p>
        </p:txBody>
      </p:sp>
      <p:sp>
        <p:nvSpPr>
          <p:cNvPr id="4" name="Slide Number Placeholder 3"/>
          <p:cNvSpPr>
            <a:spLocks noGrp="1"/>
          </p:cNvSpPr>
          <p:nvPr>
            <p:ph type="sldNum" sz="quarter" idx="10"/>
          </p:nvPr>
        </p:nvSpPr>
        <p:spPr/>
        <p:txBody>
          <a:bodyPr/>
          <a:lstStyle/>
          <a:p>
            <a:fld id="{19CA79AE-DC42-41BC-ACAF-C734FF17D42B}" type="slidenum">
              <a:rPr lang="en-US" smtClean="0"/>
              <a:t>1</a:t>
            </a:fld>
            <a:endParaRPr lang="en-US"/>
          </a:p>
        </p:txBody>
      </p:sp>
    </p:spTree>
    <p:extLst>
      <p:ext uri="{BB962C8B-B14F-4D97-AF65-F5344CB8AC3E}">
        <p14:creationId xmlns:p14="http://schemas.microsoft.com/office/powerpoint/2010/main" val="1070471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a:t>
            </a:r>
            <a:r>
              <a:rPr lang="en-AU" baseline="0" dirty="0" smtClean="0"/>
              <a:t> questions that we ask, or ask to students to ask of themselves, need to aim to promote Higher Order Thinking Skills (Investigate, Analyse, Justify Judge, Design or Create </a:t>
            </a:r>
            <a:r>
              <a:rPr lang="en-AU" baseline="0" dirty="0" err="1" smtClean="0"/>
              <a:t>etc</a:t>
            </a:r>
            <a:r>
              <a:rPr lang="en-AU" baseline="0" dirty="0" smtClean="0"/>
              <a:t>) not merely recall or ‘move information’ from one source to their assignment (Recall, Explain, Remember </a:t>
            </a:r>
            <a:r>
              <a:rPr lang="en-AU" baseline="0" dirty="0" err="1" smtClean="0"/>
              <a:t>etc</a:t>
            </a:r>
            <a:r>
              <a:rPr lang="en-AU" baseline="0" dirty="0" smtClean="0"/>
              <a:t>). This is not to say that the ‘Foundation Thinking Skills’ do not have a place in learning, as they can inform the HOTS.</a:t>
            </a:r>
            <a:endParaRPr lang="en-US" dirty="0"/>
          </a:p>
        </p:txBody>
      </p:sp>
      <p:sp>
        <p:nvSpPr>
          <p:cNvPr id="4" name="Slide Number Placeholder 3"/>
          <p:cNvSpPr>
            <a:spLocks noGrp="1"/>
          </p:cNvSpPr>
          <p:nvPr>
            <p:ph type="sldNum" sz="quarter" idx="10"/>
          </p:nvPr>
        </p:nvSpPr>
        <p:spPr/>
        <p:txBody>
          <a:bodyPr/>
          <a:lstStyle/>
          <a:p>
            <a:fld id="{19CA79AE-DC42-41BC-ACAF-C734FF17D42B}" type="slidenum">
              <a:rPr lang="en-US" smtClean="0"/>
              <a:t>10</a:t>
            </a:fld>
            <a:endParaRPr lang="en-US"/>
          </a:p>
        </p:txBody>
      </p:sp>
    </p:spTree>
    <p:extLst>
      <p:ext uri="{BB962C8B-B14F-4D97-AF65-F5344CB8AC3E}">
        <p14:creationId xmlns:p14="http://schemas.microsoft.com/office/powerpoint/2010/main" val="2736072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When</a:t>
            </a:r>
            <a:r>
              <a:rPr lang="en-AU" baseline="0" dirty="0" smtClean="0"/>
              <a:t> students are using HOTS, particularly design and create, they are not just all creating the same, but there learning should be unique to them, and differentiated.</a:t>
            </a:r>
            <a:endParaRPr lang="en-US" dirty="0"/>
          </a:p>
        </p:txBody>
      </p:sp>
      <p:sp>
        <p:nvSpPr>
          <p:cNvPr id="4" name="Slide Number Placeholder 3"/>
          <p:cNvSpPr>
            <a:spLocks noGrp="1"/>
          </p:cNvSpPr>
          <p:nvPr>
            <p:ph type="sldNum" sz="quarter" idx="10"/>
          </p:nvPr>
        </p:nvSpPr>
        <p:spPr/>
        <p:txBody>
          <a:bodyPr/>
          <a:lstStyle/>
          <a:p>
            <a:fld id="{19CA79AE-DC42-41BC-ACAF-C734FF17D42B}" type="slidenum">
              <a:rPr lang="en-US" smtClean="0"/>
              <a:t>11</a:t>
            </a:fld>
            <a:endParaRPr lang="en-US"/>
          </a:p>
        </p:txBody>
      </p:sp>
    </p:spTree>
    <p:extLst>
      <p:ext uri="{BB962C8B-B14F-4D97-AF65-F5344CB8AC3E}">
        <p14:creationId xmlns:p14="http://schemas.microsoft.com/office/powerpoint/2010/main" val="1030244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Evidence</a:t>
            </a:r>
            <a:r>
              <a:rPr lang="en-AU" baseline="0" dirty="0" smtClean="0"/>
              <a:t> for ‘Assessment as Learning’ can occur throughout the research or inquiry learning process – How are they developing questions? How might they source or locate this information? Not just as how they present their findings….. What limits the use of these forms of Assessment in research based learning?</a:t>
            </a:r>
            <a:endParaRPr lang="en-US" dirty="0"/>
          </a:p>
        </p:txBody>
      </p:sp>
      <p:sp>
        <p:nvSpPr>
          <p:cNvPr id="4" name="Slide Number Placeholder 3"/>
          <p:cNvSpPr>
            <a:spLocks noGrp="1"/>
          </p:cNvSpPr>
          <p:nvPr>
            <p:ph type="sldNum" sz="quarter" idx="10"/>
          </p:nvPr>
        </p:nvSpPr>
        <p:spPr/>
        <p:txBody>
          <a:bodyPr/>
          <a:lstStyle/>
          <a:p>
            <a:fld id="{19CA79AE-DC42-41BC-ACAF-C734FF17D42B}" type="slidenum">
              <a:rPr lang="en-US" smtClean="0"/>
              <a:t>12</a:t>
            </a:fld>
            <a:endParaRPr lang="en-US"/>
          </a:p>
        </p:txBody>
      </p:sp>
    </p:spTree>
    <p:extLst>
      <p:ext uri="{BB962C8B-B14F-4D97-AF65-F5344CB8AC3E}">
        <p14:creationId xmlns:p14="http://schemas.microsoft.com/office/powerpoint/2010/main" val="414688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AU" dirty="0" smtClean="0"/>
              <a:t>Constructs</a:t>
            </a:r>
            <a:r>
              <a:rPr lang="en-AU" baseline="0" dirty="0" smtClean="0"/>
              <a:t> or value judgments should where possible be avoided when setting up, teaching and assessing research based learning. Consider all these ways in which ‘learning’ might occur, which versions are more ‘valued’ and how might this affect Assessment</a:t>
            </a:r>
            <a:r>
              <a:rPr lang="en-AU" baseline="0" dirty="0" smtClean="0"/>
              <a:t>?</a:t>
            </a:r>
          </a:p>
          <a:p>
            <a:pPr marL="181240" indent="-181240">
              <a:buFont typeface="Arial" panose="020B0604020202020204" pitchFamily="34" charset="0"/>
              <a:buChar char="•"/>
            </a:pPr>
            <a:r>
              <a:rPr lang="en-AU" baseline="0" dirty="0" smtClean="0"/>
              <a:t>It is therefore to consider how all aspects of the Learning process are differentiated: </a:t>
            </a:r>
            <a:r>
              <a:rPr lang="en-AU" baseline="0" dirty="0" err="1" smtClean="0"/>
              <a:t>Eg</a:t>
            </a:r>
            <a:r>
              <a:rPr lang="en-AU" baseline="0" dirty="0" smtClean="0"/>
              <a:t>. where and how are the students accessing the information (multimodal, practical, visual </a:t>
            </a:r>
            <a:r>
              <a:rPr lang="en-AU" baseline="0" dirty="0" err="1" smtClean="0"/>
              <a:t>etc</a:t>
            </a:r>
            <a:r>
              <a:rPr lang="en-AU" baseline="0" dirty="0" smtClean="0"/>
              <a:t>)? How are they demonstrated their understanding?</a:t>
            </a:r>
            <a:endParaRPr lang="en-US" dirty="0"/>
          </a:p>
        </p:txBody>
      </p:sp>
      <p:sp>
        <p:nvSpPr>
          <p:cNvPr id="4" name="Slide Number Placeholder 3"/>
          <p:cNvSpPr>
            <a:spLocks noGrp="1"/>
          </p:cNvSpPr>
          <p:nvPr>
            <p:ph type="sldNum" sz="quarter" idx="10"/>
          </p:nvPr>
        </p:nvSpPr>
        <p:spPr/>
        <p:txBody>
          <a:bodyPr/>
          <a:lstStyle/>
          <a:p>
            <a:fld id="{19CA79AE-DC42-41BC-ACAF-C734FF17D42B}" type="slidenum">
              <a:rPr lang="en-US" smtClean="0"/>
              <a:t>13</a:t>
            </a:fld>
            <a:endParaRPr lang="en-US"/>
          </a:p>
        </p:txBody>
      </p:sp>
    </p:spTree>
    <p:extLst>
      <p:ext uri="{BB962C8B-B14F-4D97-AF65-F5344CB8AC3E}">
        <p14:creationId xmlns:p14="http://schemas.microsoft.com/office/powerpoint/2010/main" val="1043558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a:t>
            </a:r>
            <a:r>
              <a:rPr lang="en-AU" baseline="0" dirty="0" smtClean="0"/>
              <a:t> is a very useful tool to help generated research tasks or topics using all levels of Thinking.</a:t>
            </a:r>
            <a:endParaRPr lang="en-US" dirty="0"/>
          </a:p>
        </p:txBody>
      </p:sp>
      <p:sp>
        <p:nvSpPr>
          <p:cNvPr id="4" name="Slide Number Placeholder 3"/>
          <p:cNvSpPr>
            <a:spLocks noGrp="1"/>
          </p:cNvSpPr>
          <p:nvPr>
            <p:ph type="sldNum" sz="quarter" idx="10"/>
          </p:nvPr>
        </p:nvSpPr>
        <p:spPr/>
        <p:txBody>
          <a:bodyPr/>
          <a:lstStyle/>
          <a:p>
            <a:fld id="{19CA79AE-DC42-41BC-ACAF-C734FF17D42B}" type="slidenum">
              <a:rPr lang="en-US" smtClean="0"/>
              <a:t>14</a:t>
            </a:fld>
            <a:endParaRPr lang="en-US"/>
          </a:p>
        </p:txBody>
      </p:sp>
    </p:spTree>
    <p:extLst>
      <p:ext uri="{BB962C8B-B14F-4D97-AF65-F5344CB8AC3E}">
        <p14:creationId xmlns:p14="http://schemas.microsoft.com/office/powerpoint/2010/main" val="2574674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By changing</a:t>
            </a:r>
            <a:r>
              <a:rPr lang="en-AU" baseline="0" dirty="0" smtClean="0"/>
              <a:t> a few words in the Assessment Task, students are automatically moved from lower levels of recall to creating and </a:t>
            </a:r>
            <a:r>
              <a:rPr lang="en-AU" baseline="0" dirty="0" smtClean="0"/>
              <a:t>justifying </a:t>
            </a:r>
            <a:r>
              <a:rPr lang="en-AU" baseline="0" dirty="0" err="1" smtClean="0"/>
              <a:t>etc</a:t>
            </a:r>
            <a:endParaRPr lang="en-US" dirty="0"/>
          </a:p>
        </p:txBody>
      </p:sp>
      <p:sp>
        <p:nvSpPr>
          <p:cNvPr id="4" name="Slide Number Placeholder 3"/>
          <p:cNvSpPr>
            <a:spLocks noGrp="1"/>
          </p:cNvSpPr>
          <p:nvPr>
            <p:ph type="sldNum" sz="quarter" idx="10"/>
          </p:nvPr>
        </p:nvSpPr>
        <p:spPr/>
        <p:txBody>
          <a:bodyPr/>
          <a:lstStyle/>
          <a:p>
            <a:fld id="{19CA79AE-DC42-41BC-ACAF-C734FF17D42B}" type="slidenum">
              <a:rPr lang="en-US" smtClean="0"/>
              <a:t>15</a:t>
            </a:fld>
            <a:endParaRPr lang="en-US"/>
          </a:p>
        </p:txBody>
      </p:sp>
    </p:spTree>
    <p:extLst>
      <p:ext uri="{BB962C8B-B14F-4D97-AF65-F5344CB8AC3E}">
        <p14:creationId xmlns:p14="http://schemas.microsoft.com/office/powerpoint/2010/main" val="2389238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Use this check list</a:t>
            </a:r>
            <a:r>
              <a:rPr lang="en-AU" baseline="0" dirty="0" smtClean="0"/>
              <a:t> on a current Research Based Learning task Assessment sheet. Consider at what level it addresses the Standards, is there scope to assess learning ‘along the way’? ;  How could the questions be re-worded to promote HOTS? Is there a way to differentiate the task, choices or presentation methods, alternative ways to ‘research’ the information? ; Do the students and all the stakeholders (parents, other teachers, SSOs, Moderators </a:t>
            </a:r>
            <a:r>
              <a:rPr lang="en-AU" baseline="0" dirty="0" err="1" smtClean="0"/>
              <a:t>etc</a:t>
            </a:r>
            <a:r>
              <a:rPr lang="en-AU" baseline="0" dirty="0" smtClean="0"/>
              <a:t>) clear on how to succeed with this task and what an example of an A. B, C grade might look like?</a:t>
            </a:r>
            <a:endParaRPr lang="en-US" dirty="0"/>
          </a:p>
        </p:txBody>
      </p:sp>
      <p:sp>
        <p:nvSpPr>
          <p:cNvPr id="4" name="Slide Number Placeholder 3"/>
          <p:cNvSpPr>
            <a:spLocks noGrp="1"/>
          </p:cNvSpPr>
          <p:nvPr>
            <p:ph type="sldNum" sz="quarter" idx="10"/>
          </p:nvPr>
        </p:nvSpPr>
        <p:spPr/>
        <p:txBody>
          <a:bodyPr/>
          <a:lstStyle/>
          <a:p>
            <a:fld id="{19CA79AE-DC42-41BC-ACAF-C734FF17D42B}" type="slidenum">
              <a:rPr lang="en-US" smtClean="0"/>
              <a:t>16</a:t>
            </a:fld>
            <a:endParaRPr lang="en-US"/>
          </a:p>
        </p:txBody>
      </p:sp>
    </p:spTree>
    <p:extLst>
      <p:ext uri="{BB962C8B-B14F-4D97-AF65-F5344CB8AC3E}">
        <p14:creationId xmlns:p14="http://schemas.microsoft.com/office/powerpoint/2010/main" val="3761964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If you would like to help</a:t>
            </a:r>
            <a:r>
              <a:rPr lang="en-AU" baseline="0" dirty="0" smtClean="0"/>
              <a:t> please email me Adam.Fitzgerald869@schools.sa.edu.au or Phone 0407 612 </a:t>
            </a:r>
            <a:r>
              <a:rPr lang="en-AU" baseline="0" dirty="0" smtClean="0"/>
              <a:t>040 or come along and have a chat in Thiele Library.</a:t>
            </a:r>
            <a:endParaRPr lang="en-US" dirty="0"/>
          </a:p>
        </p:txBody>
      </p:sp>
      <p:sp>
        <p:nvSpPr>
          <p:cNvPr id="4" name="Slide Number Placeholder 3"/>
          <p:cNvSpPr>
            <a:spLocks noGrp="1"/>
          </p:cNvSpPr>
          <p:nvPr>
            <p:ph type="sldNum" sz="quarter" idx="10"/>
          </p:nvPr>
        </p:nvSpPr>
        <p:spPr/>
        <p:txBody>
          <a:bodyPr/>
          <a:lstStyle/>
          <a:p>
            <a:fld id="{19CA79AE-DC42-41BC-ACAF-C734FF17D42B}" type="slidenum">
              <a:rPr lang="en-US" smtClean="0"/>
              <a:t>17</a:t>
            </a:fld>
            <a:endParaRPr lang="en-US"/>
          </a:p>
        </p:txBody>
      </p:sp>
    </p:spTree>
    <p:extLst>
      <p:ext uri="{BB962C8B-B14F-4D97-AF65-F5344CB8AC3E}">
        <p14:creationId xmlns:p14="http://schemas.microsoft.com/office/powerpoint/2010/main" val="3963345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CA79AE-DC42-41BC-ACAF-C734FF17D42B}" type="slidenum">
              <a:rPr lang="en-US" smtClean="0"/>
              <a:t>18</a:t>
            </a:fld>
            <a:endParaRPr lang="en-US"/>
          </a:p>
        </p:txBody>
      </p:sp>
    </p:spTree>
    <p:extLst>
      <p:ext uri="{BB962C8B-B14F-4D97-AF65-F5344CB8AC3E}">
        <p14:creationId xmlns:p14="http://schemas.microsoft.com/office/powerpoint/2010/main" val="2606404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Firstly</a:t>
            </a:r>
            <a:r>
              <a:rPr lang="en-AU" altLang="en-US" baseline="0" dirty="0" smtClean="0"/>
              <a:t> consider the reasons why you would set a Research Based Learning task, and what your own biases might be towards this type of Assessment. Is it just knowledge that you need students to know, in which case a test might more appropriate.</a:t>
            </a:r>
            <a:endParaRPr lang="en-US" altLang="en-US"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85372" indent="-302066">
              <a:spcBef>
                <a:spcPct val="30000"/>
              </a:spcBef>
              <a:defRPr sz="1300">
                <a:solidFill>
                  <a:schemeClr val="tx1"/>
                </a:solidFill>
                <a:latin typeface="Calibri" panose="020F0502020204030204" pitchFamily="34" charset="0"/>
              </a:defRPr>
            </a:lvl2pPr>
            <a:lvl3pPr marL="1208265" indent="-241653">
              <a:spcBef>
                <a:spcPct val="30000"/>
              </a:spcBef>
              <a:defRPr sz="1300">
                <a:solidFill>
                  <a:schemeClr val="tx1"/>
                </a:solidFill>
                <a:latin typeface="Calibri" panose="020F0502020204030204" pitchFamily="34" charset="0"/>
              </a:defRPr>
            </a:lvl3pPr>
            <a:lvl4pPr marL="1691571" indent="-241653">
              <a:spcBef>
                <a:spcPct val="30000"/>
              </a:spcBef>
              <a:defRPr sz="1300">
                <a:solidFill>
                  <a:schemeClr val="tx1"/>
                </a:solidFill>
                <a:latin typeface="Calibri" panose="020F0502020204030204" pitchFamily="34" charset="0"/>
              </a:defRPr>
            </a:lvl4pPr>
            <a:lvl5pPr marL="2174878" indent="-241653">
              <a:spcBef>
                <a:spcPct val="30000"/>
              </a:spcBef>
              <a:defRPr sz="1300">
                <a:solidFill>
                  <a:schemeClr val="tx1"/>
                </a:solidFill>
                <a:latin typeface="Calibri" panose="020F0502020204030204" pitchFamily="34" charset="0"/>
              </a:defRPr>
            </a:lvl5pPr>
            <a:lvl6pPr marL="2658184" indent="-241653" defTabSz="483306" eaLnBrk="0" fontAlgn="base" hangingPunct="0">
              <a:spcBef>
                <a:spcPct val="30000"/>
              </a:spcBef>
              <a:spcAft>
                <a:spcPct val="0"/>
              </a:spcAft>
              <a:defRPr sz="1300">
                <a:solidFill>
                  <a:schemeClr val="tx1"/>
                </a:solidFill>
                <a:latin typeface="Calibri" panose="020F0502020204030204" pitchFamily="34" charset="0"/>
              </a:defRPr>
            </a:lvl6pPr>
            <a:lvl7pPr marL="3141490" indent="-241653" defTabSz="483306" eaLnBrk="0" fontAlgn="base" hangingPunct="0">
              <a:spcBef>
                <a:spcPct val="30000"/>
              </a:spcBef>
              <a:spcAft>
                <a:spcPct val="0"/>
              </a:spcAft>
              <a:defRPr sz="1300">
                <a:solidFill>
                  <a:schemeClr val="tx1"/>
                </a:solidFill>
                <a:latin typeface="Calibri" panose="020F0502020204030204" pitchFamily="34" charset="0"/>
              </a:defRPr>
            </a:lvl7pPr>
            <a:lvl8pPr marL="3624796" indent="-241653" defTabSz="483306" eaLnBrk="0" fontAlgn="base" hangingPunct="0">
              <a:spcBef>
                <a:spcPct val="30000"/>
              </a:spcBef>
              <a:spcAft>
                <a:spcPct val="0"/>
              </a:spcAft>
              <a:defRPr sz="1300">
                <a:solidFill>
                  <a:schemeClr val="tx1"/>
                </a:solidFill>
                <a:latin typeface="Calibri" panose="020F0502020204030204" pitchFamily="34" charset="0"/>
              </a:defRPr>
            </a:lvl8pPr>
            <a:lvl9pPr marL="4108102" indent="-241653" defTabSz="483306" eaLnBrk="0" fontAlgn="base" hangingPunct="0">
              <a:spcBef>
                <a:spcPct val="3000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03246F8E-5B20-409D-9D40-2281439EBBFC}" type="slidenum">
              <a:rPr lang="en-AU" altLang="en-US" smtClean="0"/>
              <a:pPr fontAlgn="base">
                <a:spcBef>
                  <a:spcPct val="0"/>
                </a:spcBef>
                <a:spcAft>
                  <a:spcPct val="0"/>
                </a:spcAft>
              </a:pPr>
              <a:t>2</a:t>
            </a:fld>
            <a:endParaRPr lang="en-AU" altLang="en-US" smtClean="0"/>
          </a:p>
        </p:txBody>
      </p:sp>
    </p:spTree>
    <p:extLst>
      <p:ext uri="{BB962C8B-B14F-4D97-AF65-F5344CB8AC3E}">
        <p14:creationId xmlns:p14="http://schemas.microsoft.com/office/powerpoint/2010/main" val="4288275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Inquiry or</a:t>
            </a:r>
            <a:r>
              <a:rPr lang="en-AU" baseline="0" dirty="0" smtClean="0"/>
              <a:t> Research Process is often called many different things, but is actually quite similar. Each tends to start with a ‘Defining’ section, which is most often done by the teacher, although more and more the Curriculum Standards will ask students to ‘formulate questions. This works through the typical ‘research’ stage of finding and noting information, to producing and product, outcome or result. Most often this is where it ends, although some subjects also ask for the student to become involved in the ‘Evaluation’ or ‘Assessment’ of Learning.</a:t>
            </a:r>
            <a:endParaRPr lang="en-US" dirty="0"/>
          </a:p>
        </p:txBody>
      </p:sp>
      <p:sp>
        <p:nvSpPr>
          <p:cNvPr id="4" name="Slide Number Placeholder 3"/>
          <p:cNvSpPr>
            <a:spLocks noGrp="1"/>
          </p:cNvSpPr>
          <p:nvPr>
            <p:ph type="sldNum" sz="quarter" idx="10"/>
          </p:nvPr>
        </p:nvSpPr>
        <p:spPr/>
        <p:txBody>
          <a:bodyPr/>
          <a:lstStyle/>
          <a:p>
            <a:fld id="{19CA79AE-DC42-41BC-ACAF-C734FF17D42B}" type="slidenum">
              <a:rPr lang="en-US" smtClean="0"/>
              <a:t>3</a:t>
            </a:fld>
            <a:endParaRPr lang="en-US"/>
          </a:p>
        </p:txBody>
      </p:sp>
    </p:spTree>
    <p:extLst>
      <p:ext uri="{BB962C8B-B14F-4D97-AF65-F5344CB8AC3E}">
        <p14:creationId xmlns:p14="http://schemas.microsoft.com/office/powerpoint/2010/main" val="1809268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Assessment</a:t>
            </a:r>
            <a:r>
              <a:rPr lang="en-AU" baseline="0" dirty="0" smtClean="0"/>
              <a:t> should work towards, ‘Assessment of Learning’, ‘Assessment for Learning’ towards ‘Assessment as Learning.’  1. All assessment should be about learning, in that it should aim to help students determine their strengths and weaknesses in order to improve. 2. We should be working towards a common understanding of what constitutes successful or unsuccessful teaching and learning. 3. Assessment should not only be a ‘post-mortem’ exercise, but ideally should always help inform further learning or achievement. 4. Assessment is not a distraction or ‘optional extra’ to learning, after the fact.</a:t>
            </a:r>
            <a:endParaRPr lang="en-US" dirty="0"/>
          </a:p>
        </p:txBody>
      </p:sp>
      <p:sp>
        <p:nvSpPr>
          <p:cNvPr id="4" name="Slide Number Placeholder 3"/>
          <p:cNvSpPr>
            <a:spLocks noGrp="1"/>
          </p:cNvSpPr>
          <p:nvPr>
            <p:ph type="sldNum" sz="quarter" idx="10"/>
          </p:nvPr>
        </p:nvSpPr>
        <p:spPr/>
        <p:txBody>
          <a:bodyPr/>
          <a:lstStyle/>
          <a:p>
            <a:fld id="{19CA79AE-DC42-41BC-ACAF-C734FF17D42B}" type="slidenum">
              <a:rPr lang="en-US" smtClean="0"/>
              <a:t>4</a:t>
            </a:fld>
            <a:endParaRPr lang="en-US"/>
          </a:p>
        </p:txBody>
      </p:sp>
    </p:spTree>
    <p:extLst>
      <p:ext uri="{BB962C8B-B14F-4D97-AF65-F5344CB8AC3E}">
        <p14:creationId xmlns:p14="http://schemas.microsoft.com/office/powerpoint/2010/main" val="460711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Given the unknown</a:t>
            </a:r>
            <a:r>
              <a:rPr lang="en-AU" baseline="0" dirty="0" smtClean="0"/>
              <a:t> nature of the types of work that our students, and possibly children, are likely to enter, how do we teach and then assess these skills Sometimes skills and capabilities such as ‘critical literacy’ are difficult to access, and can’t be done in Assessments such as tests.</a:t>
            </a:r>
            <a:endParaRPr lang="en-US" dirty="0"/>
          </a:p>
        </p:txBody>
      </p:sp>
      <p:sp>
        <p:nvSpPr>
          <p:cNvPr id="4" name="Slide Number Placeholder 3"/>
          <p:cNvSpPr>
            <a:spLocks noGrp="1"/>
          </p:cNvSpPr>
          <p:nvPr>
            <p:ph type="sldNum" sz="quarter" idx="10"/>
          </p:nvPr>
        </p:nvSpPr>
        <p:spPr/>
        <p:txBody>
          <a:bodyPr/>
          <a:lstStyle/>
          <a:p>
            <a:fld id="{19CA79AE-DC42-41BC-ACAF-C734FF17D42B}" type="slidenum">
              <a:rPr lang="en-US" smtClean="0"/>
              <a:t>5</a:t>
            </a:fld>
            <a:endParaRPr lang="en-US"/>
          </a:p>
        </p:txBody>
      </p:sp>
    </p:spTree>
    <p:extLst>
      <p:ext uri="{BB962C8B-B14F-4D97-AF65-F5344CB8AC3E}">
        <p14:creationId xmlns:p14="http://schemas.microsoft.com/office/powerpoint/2010/main" val="3686411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a:t>
            </a:r>
            <a:r>
              <a:rPr lang="en-AU" baseline="0" dirty="0" smtClean="0"/>
              <a:t> ‘learning’ that occurs during a research process is not always what is just written in the Curriculum documents, task sheet or on the Achievement / Performance Standards. Research Based Learning, or ‘Guided Inquiry’ (as described by </a:t>
            </a:r>
            <a:r>
              <a:rPr lang="en-AU" dirty="0" err="1" smtClean="0"/>
              <a:t>Kuhlthau</a:t>
            </a:r>
            <a:r>
              <a:rPr lang="en-AU" dirty="0" smtClean="0"/>
              <a:t>, </a:t>
            </a:r>
            <a:r>
              <a:rPr lang="en-AU" dirty="0" err="1" smtClean="0"/>
              <a:t>Maniotes</a:t>
            </a:r>
            <a:r>
              <a:rPr lang="en-AU" dirty="0" smtClean="0"/>
              <a:t> and </a:t>
            </a:r>
            <a:r>
              <a:rPr lang="en-AU" dirty="0" err="1" smtClean="0"/>
              <a:t>Caspari</a:t>
            </a:r>
            <a:r>
              <a:rPr lang="en-AU" dirty="0" smtClean="0"/>
              <a:t>), often involves</a:t>
            </a:r>
            <a:r>
              <a:rPr lang="en-AU" baseline="0" dirty="0" smtClean="0"/>
              <a:t> other types of ‘learning’ that could be also Assessed. It is important to note that </a:t>
            </a:r>
            <a:endParaRPr lang="en-US" dirty="0"/>
          </a:p>
        </p:txBody>
      </p:sp>
      <p:sp>
        <p:nvSpPr>
          <p:cNvPr id="4" name="Slide Number Placeholder 3"/>
          <p:cNvSpPr>
            <a:spLocks noGrp="1"/>
          </p:cNvSpPr>
          <p:nvPr>
            <p:ph type="sldNum" sz="quarter" idx="10"/>
          </p:nvPr>
        </p:nvSpPr>
        <p:spPr/>
        <p:txBody>
          <a:bodyPr/>
          <a:lstStyle/>
          <a:p>
            <a:fld id="{19CA79AE-DC42-41BC-ACAF-C734FF17D42B}" type="slidenum">
              <a:rPr lang="en-US" smtClean="0"/>
              <a:t>6</a:t>
            </a:fld>
            <a:endParaRPr lang="en-US"/>
          </a:p>
        </p:txBody>
      </p:sp>
    </p:spTree>
    <p:extLst>
      <p:ext uri="{BB962C8B-B14F-4D97-AF65-F5344CB8AC3E}">
        <p14:creationId xmlns:p14="http://schemas.microsoft.com/office/powerpoint/2010/main" val="2742458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To ensure Assessment</a:t>
            </a:r>
            <a:r>
              <a:rPr lang="en-AU" baseline="0" dirty="0" smtClean="0"/>
              <a:t> is valid and reliable it should aim firstly to address the Standards (also known as ‘Backward Design’ model). In research or inquiry however, these Standards often, particularly for the higher levels of achievement (As and </a:t>
            </a:r>
            <a:r>
              <a:rPr lang="en-AU" baseline="0" dirty="0" err="1" smtClean="0"/>
              <a:t>Bs</a:t>
            </a:r>
            <a:r>
              <a:rPr lang="en-AU" baseline="0" dirty="0" smtClean="0"/>
              <a:t> </a:t>
            </a:r>
            <a:r>
              <a:rPr lang="en-AU" baseline="0" dirty="0" err="1" smtClean="0"/>
              <a:t>etc</a:t>
            </a:r>
            <a:r>
              <a:rPr lang="en-AU" baseline="0" dirty="0" smtClean="0"/>
              <a:t>) require deeper or Higher Order Thinking.</a:t>
            </a:r>
            <a:endParaRPr lang="en-US" dirty="0"/>
          </a:p>
        </p:txBody>
      </p:sp>
      <p:sp>
        <p:nvSpPr>
          <p:cNvPr id="4" name="Slide Number Placeholder 3"/>
          <p:cNvSpPr>
            <a:spLocks noGrp="1"/>
          </p:cNvSpPr>
          <p:nvPr>
            <p:ph type="sldNum" sz="quarter" idx="10"/>
          </p:nvPr>
        </p:nvSpPr>
        <p:spPr/>
        <p:txBody>
          <a:bodyPr/>
          <a:lstStyle/>
          <a:p>
            <a:fld id="{19CA79AE-DC42-41BC-ACAF-C734FF17D42B}" type="slidenum">
              <a:rPr lang="en-US" smtClean="0"/>
              <a:t>7</a:t>
            </a:fld>
            <a:endParaRPr lang="en-US"/>
          </a:p>
        </p:txBody>
      </p:sp>
    </p:spTree>
    <p:extLst>
      <p:ext uri="{BB962C8B-B14F-4D97-AF65-F5344CB8AC3E}">
        <p14:creationId xmlns:p14="http://schemas.microsoft.com/office/powerpoint/2010/main" val="35849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Inquiry or</a:t>
            </a:r>
            <a:r>
              <a:rPr lang="en-AU" baseline="0" dirty="0" smtClean="0"/>
              <a:t> Research Based Learning should aim to insist upon Higher Order Thinking Skills, rather than a straight transfer of knowledge or information (</a:t>
            </a:r>
            <a:r>
              <a:rPr lang="en-AU" baseline="0" dirty="0" err="1" smtClean="0"/>
              <a:t>eg</a:t>
            </a:r>
            <a:r>
              <a:rPr lang="en-AU" baseline="0" dirty="0" smtClean="0"/>
              <a:t> cutting and pasting).</a:t>
            </a:r>
            <a:endParaRPr lang="en-US" dirty="0"/>
          </a:p>
        </p:txBody>
      </p:sp>
      <p:sp>
        <p:nvSpPr>
          <p:cNvPr id="4" name="Slide Number Placeholder 3"/>
          <p:cNvSpPr>
            <a:spLocks noGrp="1"/>
          </p:cNvSpPr>
          <p:nvPr>
            <p:ph type="sldNum" sz="quarter" idx="10"/>
          </p:nvPr>
        </p:nvSpPr>
        <p:spPr/>
        <p:txBody>
          <a:bodyPr/>
          <a:lstStyle/>
          <a:p>
            <a:fld id="{19CA79AE-DC42-41BC-ACAF-C734FF17D42B}" type="slidenum">
              <a:rPr lang="en-US" smtClean="0"/>
              <a:t>8</a:t>
            </a:fld>
            <a:endParaRPr lang="en-US"/>
          </a:p>
        </p:txBody>
      </p:sp>
    </p:spTree>
    <p:extLst>
      <p:ext uri="{BB962C8B-B14F-4D97-AF65-F5344CB8AC3E}">
        <p14:creationId xmlns:p14="http://schemas.microsoft.com/office/powerpoint/2010/main" val="3737677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Some Standards</a:t>
            </a:r>
            <a:r>
              <a:rPr lang="en-AU" baseline="0" dirty="0" smtClean="0"/>
              <a:t> insist that students ‘create questions’ or at least topics. Whether research questions or topics are created by the teacher or student, some ‘Socratic Questioning’  can encourage students to move just beyond the recall of facts.</a:t>
            </a:r>
            <a:endParaRPr lang="en-US" dirty="0"/>
          </a:p>
        </p:txBody>
      </p:sp>
      <p:sp>
        <p:nvSpPr>
          <p:cNvPr id="4" name="Slide Number Placeholder 3"/>
          <p:cNvSpPr>
            <a:spLocks noGrp="1"/>
          </p:cNvSpPr>
          <p:nvPr>
            <p:ph type="sldNum" sz="quarter" idx="10"/>
          </p:nvPr>
        </p:nvSpPr>
        <p:spPr/>
        <p:txBody>
          <a:bodyPr/>
          <a:lstStyle/>
          <a:p>
            <a:fld id="{19CA79AE-DC42-41BC-ACAF-C734FF17D42B}" type="slidenum">
              <a:rPr lang="en-US" smtClean="0"/>
              <a:t>9</a:t>
            </a:fld>
            <a:endParaRPr lang="en-US"/>
          </a:p>
        </p:txBody>
      </p:sp>
    </p:spTree>
    <p:extLst>
      <p:ext uri="{BB962C8B-B14F-4D97-AF65-F5344CB8AC3E}">
        <p14:creationId xmlns:p14="http://schemas.microsoft.com/office/powerpoint/2010/main" val="1301804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F570C1-B8A2-4A75-82B7-3F48B676565A}" type="datetimeFigureOut">
              <a:rPr lang="en-US" smtClean="0"/>
              <a:t>5/13/2016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E514C-8D12-4129-AAFB-6155776161AC}" type="slidenum">
              <a:rPr lang="en-US" smtClean="0"/>
              <a:t>‹#›</a:t>
            </a:fld>
            <a:endParaRPr lang="en-US"/>
          </a:p>
        </p:txBody>
      </p:sp>
    </p:spTree>
    <p:extLst>
      <p:ext uri="{BB962C8B-B14F-4D97-AF65-F5344CB8AC3E}">
        <p14:creationId xmlns:p14="http://schemas.microsoft.com/office/powerpoint/2010/main" val="3864159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F570C1-B8A2-4A75-82B7-3F48B676565A}" type="datetimeFigureOut">
              <a:rPr lang="en-US" smtClean="0"/>
              <a:t>5/13/2016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E514C-8D12-4129-AAFB-6155776161AC}" type="slidenum">
              <a:rPr lang="en-US" smtClean="0"/>
              <a:t>‹#›</a:t>
            </a:fld>
            <a:endParaRPr lang="en-US"/>
          </a:p>
        </p:txBody>
      </p:sp>
    </p:spTree>
    <p:extLst>
      <p:ext uri="{BB962C8B-B14F-4D97-AF65-F5344CB8AC3E}">
        <p14:creationId xmlns:p14="http://schemas.microsoft.com/office/powerpoint/2010/main" val="3786417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F570C1-B8A2-4A75-82B7-3F48B676565A}" type="datetimeFigureOut">
              <a:rPr lang="en-US" smtClean="0"/>
              <a:t>5/13/2016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E514C-8D12-4129-AAFB-6155776161AC}" type="slidenum">
              <a:rPr lang="en-US" smtClean="0"/>
              <a:t>‹#›</a:t>
            </a:fld>
            <a:endParaRPr lang="en-US"/>
          </a:p>
        </p:txBody>
      </p:sp>
    </p:spTree>
    <p:extLst>
      <p:ext uri="{BB962C8B-B14F-4D97-AF65-F5344CB8AC3E}">
        <p14:creationId xmlns:p14="http://schemas.microsoft.com/office/powerpoint/2010/main" val="255728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F570C1-B8A2-4A75-82B7-3F48B676565A}" type="datetimeFigureOut">
              <a:rPr lang="en-US" smtClean="0"/>
              <a:t>5/13/2016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E514C-8D12-4129-AAFB-6155776161AC}" type="slidenum">
              <a:rPr lang="en-US" smtClean="0"/>
              <a:t>‹#›</a:t>
            </a:fld>
            <a:endParaRPr lang="en-US"/>
          </a:p>
        </p:txBody>
      </p:sp>
    </p:spTree>
    <p:extLst>
      <p:ext uri="{BB962C8B-B14F-4D97-AF65-F5344CB8AC3E}">
        <p14:creationId xmlns:p14="http://schemas.microsoft.com/office/powerpoint/2010/main" val="157457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F570C1-B8A2-4A75-82B7-3F48B676565A}" type="datetimeFigureOut">
              <a:rPr lang="en-US" smtClean="0"/>
              <a:t>5/13/2016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E514C-8D12-4129-AAFB-6155776161AC}" type="slidenum">
              <a:rPr lang="en-US" smtClean="0"/>
              <a:t>‹#›</a:t>
            </a:fld>
            <a:endParaRPr lang="en-US"/>
          </a:p>
        </p:txBody>
      </p:sp>
    </p:spTree>
    <p:extLst>
      <p:ext uri="{BB962C8B-B14F-4D97-AF65-F5344CB8AC3E}">
        <p14:creationId xmlns:p14="http://schemas.microsoft.com/office/powerpoint/2010/main" val="1634727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F570C1-B8A2-4A75-82B7-3F48B676565A}" type="datetimeFigureOut">
              <a:rPr lang="en-US" smtClean="0"/>
              <a:t>5/13/2016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E514C-8D12-4129-AAFB-6155776161AC}" type="slidenum">
              <a:rPr lang="en-US" smtClean="0"/>
              <a:t>‹#›</a:t>
            </a:fld>
            <a:endParaRPr lang="en-US"/>
          </a:p>
        </p:txBody>
      </p:sp>
    </p:spTree>
    <p:extLst>
      <p:ext uri="{BB962C8B-B14F-4D97-AF65-F5344CB8AC3E}">
        <p14:creationId xmlns:p14="http://schemas.microsoft.com/office/powerpoint/2010/main" val="39639581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F570C1-B8A2-4A75-82B7-3F48B676565A}" type="datetimeFigureOut">
              <a:rPr lang="en-US" smtClean="0"/>
              <a:t>5/13/2016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DE514C-8D12-4129-AAFB-6155776161AC}" type="slidenum">
              <a:rPr lang="en-US" smtClean="0"/>
              <a:t>‹#›</a:t>
            </a:fld>
            <a:endParaRPr lang="en-US"/>
          </a:p>
        </p:txBody>
      </p:sp>
    </p:spTree>
    <p:extLst>
      <p:ext uri="{BB962C8B-B14F-4D97-AF65-F5344CB8AC3E}">
        <p14:creationId xmlns:p14="http://schemas.microsoft.com/office/powerpoint/2010/main" val="1650864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F570C1-B8A2-4A75-82B7-3F48B676565A}" type="datetimeFigureOut">
              <a:rPr lang="en-US" smtClean="0"/>
              <a:t>5/13/2016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DE514C-8D12-4129-AAFB-6155776161AC}" type="slidenum">
              <a:rPr lang="en-US" smtClean="0"/>
              <a:t>‹#›</a:t>
            </a:fld>
            <a:endParaRPr lang="en-US"/>
          </a:p>
        </p:txBody>
      </p:sp>
    </p:spTree>
    <p:extLst>
      <p:ext uri="{BB962C8B-B14F-4D97-AF65-F5344CB8AC3E}">
        <p14:creationId xmlns:p14="http://schemas.microsoft.com/office/powerpoint/2010/main" val="2721100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F570C1-B8A2-4A75-82B7-3F48B676565A}" type="datetimeFigureOut">
              <a:rPr lang="en-US" smtClean="0"/>
              <a:t>5/13/2016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DE514C-8D12-4129-AAFB-6155776161AC}" type="slidenum">
              <a:rPr lang="en-US" smtClean="0"/>
              <a:t>‹#›</a:t>
            </a:fld>
            <a:endParaRPr lang="en-US"/>
          </a:p>
        </p:txBody>
      </p:sp>
    </p:spTree>
    <p:extLst>
      <p:ext uri="{BB962C8B-B14F-4D97-AF65-F5344CB8AC3E}">
        <p14:creationId xmlns:p14="http://schemas.microsoft.com/office/powerpoint/2010/main" val="3146890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F570C1-B8A2-4A75-82B7-3F48B676565A}" type="datetimeFigureOut">
              <a:rPr lang="en-US" smtClean="0"/>
              <a:t>5/13/2016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E514C-8D12-4129-AAFB-6155776161AC}" type="slidenum">
              <a:rPr lang="en-US" smtClean="0"/>
              <a:t>‹#›</a:t>
            </a:fld>
            <a:endParaRPr lang="en-US"/>
          </a:p>
        </p:txBody>
      </p:sp>
    </p:spTree>
    <p:extLst>
      <p:ext uri="{BB962C8B-B14F-4D97-AF65-F5344CB8AC3E}">
        <p14:creationId xmlns:p14="http://schemas.microsoft.com/office/powerpoint/2010/main" val="57857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F570C1-B8A2-4A75-82B7-3F48B676565A}" type="datetimeFigureOut">
              <a:rPr lang="en-US" smtClean="0"/>
              <a:t>5/13/2016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E514C-8D12-4129-AAFB-6155776161AC}" type="slidenum">
              <a:rPr lang="en-US" smtClean="0"/>
              <a:t>‹#›</a:t>
            </a:fld>
            <a:endParaRPr lang="en-US"/>
          </a:p>
        </p:txBody>
      </p:sp>
    </p:spTree>
    <p:extLst>
      <p:ext uri="{BB962C8B-B14F-4D97-AF65-F5344CB8AC3E}">
        <p14:creationId xmlns:p14="http://schemas.microsoft.com/office/powerpoint/2010/main" val="3864409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F570C1-B8A2-4A75-82B7-3F48B676565A}" type="datetimeFigureOut">
              <a:rPr lang="en-US" smtClean="0"/>
              <a:t>5/13/2016</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DE514C-8D12-4129-AAFB-6155776161AC}" type="slidenum">
              <a:rPr lang="en-US" smtClean="0"/>
              <a:t>‹#›</a:t>
            </a:fld>
            <a:endParaRPr lang="en-US"/>
          </a:p>
        </p:txBody>
      </p:sp>
    </p:spTree>
    <p:extLst>
      <p:ext uri="{BB962C8B-B14F-4D97-AF65-F5344CB8AC3E}">
        <p14:creationId xmlns:p14="http://schemas.microsoft.com/office/powerpoint/2010/main" val="1239948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7lBhMSaFNhY" TargetMode="External"/><Relationship Id="rId5" Type="http://schemas.openxmlformats.org/officeDocument/2006/relationships/hyperlink" Target="https://www.youtube.com/watch?v=7lBhMSaFNhY"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548681"/>
            <a:ext cx="8568952" cy="1470025"/>
          </a:xfrm>
        </p:spPr>
        <p:txBody>
          <a:bodyPr>
            <a:normAutofit/>
          </a:bodyPr>
          <a:lstStyle/>
          <a:p>
            <a:r>
              <a:rPr lang="en-AU" b="1" dirty="0" smtClean="0"/>
              <a:t>Assessing Research Based Learning</a:t>
            </a:r>
            <a:r>
              <a:rPr lang="en-AU" sz="5400" b="1" dirty="0" smtClean="0"/>
              <a:t>:</a:t>
            </a:r>
            <a:endParaRPr lang="en-US" sz="5400" b="1" dirty="0"/>
          </a:p>
        </p:txBody>
      </p:sp>
      <p:sp>
        <p:nvSpPr>
          <p:cNvPr id="3" name="Subtitle 2"/>
          <p:cNvSpPr>
            <a:spLocks noGrp="1"/>
          </p:cNvSpPr>
          <p:nvPr>
            <p:ph type="subTitle" idx="1"/>
          </p:nvPr>
        </p:nvSpPr>
        <p:spPr>
          <a:xfrm>
            <a:off x="611560" y="1899496"/>
            <a:ext cx="4231169" cy="3240360"/>
          </a:xfrm>
        </p:spPr>
        <p:txBody>
          <a:bodyPr>
            <a:normAutofit fontScale="85000" lnSpcReduction="10000"/>
          </a:bodyPr>
          <a:lstStyle/>
          <a:p>
            <a:r>
              <a:rPr lang="en-AU" dirty="0"/>
              <a:t>Using Higher Order Thinking Skills to promote authentic assessment of ‘critical analysis’ information literacy and similar achievement/performance standards in research based learning tasks</a:t>
            </a:r>
            <a:endParaRPr lang="en-US" dirty="0"/>
          </a:p>
          <a:p>
            <a:endParaRPr lang="en-US" dirty="0"/>
          </a:p>
        </p:txBody>
      </p:sp>
      <p:sp>
        <p:nvSpPr>
          <p:cNvPr id="4" name="TextBox 3"/>
          <p:cNvSpPr txBox="1"/>
          <p:nvPr/>
        </p:nvSpPr>
        <p:spPr>
          <a:xfrm>
            <a:off x="971600" y="6093297"/>
            <a:ext cx="7742259" cy="369332"/>
          </a:xfrm>
          <a:prstGeom prst="rect">
            <a:avLst/>
          </a:prstGeom>
          <a:noFill/>
        </p:spPr>
        <p:txBody>
          <a:bodyPr wrap="square" rtlCol="0">
            <a:spAutoFit/>
          </a:bodyPr>
          <a:lstStyle/>
          <a:p>
            <a:r>
              <a:rPr lang="en-AU" b="1" dirty="0" smtClean="0"/>
              <a:t>Adam Fitzgerald 		Teacher Librarian		@</a:t>
            </a:r>
            <a:r>
              <a:rPr lang="en-AU" b="1" dirty="0" err="1" smtClean="0"/>
              <a:t>thielelibrary</a:t>
            </a:r>
            <a:endParaRPr lang="en-US"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2729" y="1988839"/>
            <a:ext cx="3545695" cy="3786081"/>
          </a:xfrm>
          <a:prstGeom prst="rect">
            <a:avLst/>
          </a:prstGeom>
        </p:spPr>
      </p:pic>
      <p:sp>
        <p:nvSpPr>
          <p:cNvPr id="6" name="TextBox 5"/>
          <p:cNvSpPr txBox="1"/>
          <p:nvPr/>
        </p:nvSpPr>
        <p:spPr>
          <a:xfrm>
            <a:off x="747905" y="5405588"/>
            <a:ext cx="3744416" cy="400110"/>
          </a:xfrm>
          <a:prstGeom prst="rect">
            <a:avLst/>
          </a:prstGeom>
          <a:noFill/>
        </p:spPr>
        <p:txBody>
          <a:bodyPr wrap="square" rtlCol="0">
            <a:spAutoFit/>
          </a:bodyPr>
          <a:lstStyle/>
          <a:p>
            <a:pPr algn="ctr"/>
            <a:r>
              <a:rPr lang="en-AU" sz="2000" b="1" dirty="0" smtClean="0"/>
              <a:t>19 May 2016</a:t>
            </a:r>
            <a:endParaRPr lang="en-US" sz="2000" b="1" dirty="0"/>
          </a:p>
        </p:txBody>
      </p:sp>
    </p:spTree>
    <p:extLst>
      <p:ext uri="{BB962C8B-B14F-4D97-AF65-F5344CB8AC3E}">
        <p14:creationId xmlns:p14="http://schemas.microsoft.com/office/powerpoint/2010/main" val="3654700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441523"/>
            <a:ext cx="3533343" cy="4392487"/>
          </a:xfrm>
          <a:prstGeom prst="rect">
            <a:avLst/>
          </a:prstGeom>
        </p:spPr>
      </p:pic>
      <p:sp>
        <p:nvSpPr>
          <p:cNvPr id="2" name="Title 1"/>
          <p:cNvSpPr>
            <a:spLocks noGrp="1"/>
          </p:cNvSpPr>
          <p:nvPr>
            <p:ph type="title"/>
          </p:nvPr>
        </p:nvSpPr>
        <p:spPr>
          <a:xfrm>
            <a:off x="683569" y="260649"/>
            <a:ext cx="7886700" cy="1325563"/>
          </a:xfrm>
        </p:spPr>
        <p:txBody>
          <a:bodyPr>
            <a:normAutofit/>
          </a:bodyPr>
          <a:lstStyle/>
          <a:p>
            <a:pPr algn="ctr"/>
            <a:r>
              <a:rPr lang="en-AU" sz="3600" dirty="0" smtClean="0"/>
              <a:t>Using </a:t>
            </a:r>
            <a:r>
              <a:rPr lang="en-AU" sz="3600" b="1" dirty="0" smtClean="0"/>
              <a:t>HOTS</a:t>
            </a:r>
            <a:r>
              <a:rPr lang="en-AU" sz="3600" dirty="0" smtClean="0"/>
              <a:t> in Research Task Design</a:t>
            </a:r>
            <a:endParaRPr lang="en-AU" sz="3600"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2872" y="1268760"/>
            <a:ext cx="4981128" cy="498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9552" y="2852937"/>
            <a:ext cx="8064896" cy="1569660"/>
          </a:xfrm>
          <a:prstGeom prst="rect">
            <a:avLst/>
          </a:prstGeom>
          <a:solidFill>
            <a:srgbClr val="FFC000"/>
          </a:solidFill>
          <a:ln w="57150">
            <a:solidFill>
              <a:srgbClr val="FF0000"/>
            </a:solidFill>
          </a:ln>
        </p:spPr>
        <p:txBody>
          <a:bodyPr wrap="square" rtlCol="0">
            <a:spAutoFit/>
          </a:bodyPr>
          <a:lstStyle/>
          <a:p>
            <a:r>
              <a:rPr lang="en-AU" sz="3200" b="1" dirty="0" smtClean="0"/>
              <a:t>How might you </a:t>
            </a:r>
            <a:r>
              <a:rPr lang="en-AU" sz="3200" b="1" dirty="0"/>
              <a:t>j</a:t>
            </a:r>
            <a:r>
              <a:rPr lang="en-AU" sz="3200" b="1" dirty="0" smtClean="0"/>
              <a:t>ustify the moving of the world’s Polar Bear population to Antarctica?</a:t>
            </a:r>
          </a:p>
          <a:p>
            <a:r>
              <a:rPr lang="en-AU" sz="3200" b="1" dirty="0" smtClean="0"/>
              <a:t>Create a plan for this to occur?</a:t>
            </a:r>
            <a:endParaRPr lang="en-US" sz="3200" b="1" dirty="0"/>
          </a:p>
        </p:txBody>
      </p:sp>
      <p:sp>
        <p:nvSpPr>
          <p:cNvPr id="4" name="TextBox 3"/>
          <p:cNvSpPr txBox="1"/>
          <p:nvPr/>
        </p:nvSpPr>
        <p:spPr>
          <a:xfrm>
            <a:off x="539552" y="6042139"/>
            <a:ext cx="3946412" cy="415498"/>
          </a:xfrm>
          <a:prstGeom prst="rect">
            <a:avLst/>
          </a:prstGeom>
          <a:noFill/>
        </p:spPr>
        <p:txBody>
          <a:bodyPr wrap="square" rtlCol="0">
            <a:spAutoFit/>
          </a:bodyPr>
          <a:lstStyle/>
          <a:p>
            <a:r>
              <a:rPr lang="en-AU" sz="1050" b="1" dirty="0" err="1"/>
              <a:t>Pretrik</a:t>
            </a:r>
            <a:r>
              <a:rPr lang="en-AU" sz="1050" b="1" dirty="0"/>
              <a:t>, </a:t>
            </a:r>
            <a:r>
              <a:rPr lang="en-AU" sz="1050" b="1" dirty="0" smtClean="0"/>
              <a:t>P</a:t>
            </a:r>
            <a:r>
              <a:rPr lang="en-AU" sz="1050" b="1" dirty="0"/>
              <a:t> 2009, </a:t>
            </a:r>
            <a:r>
              <a:rPr lang="en-AU" sz="1050" b="1" i="1" dirty="0"/>
              <a:t>Lets Take a Trip on Animal Airways</a:t>
            </a:r>
            <a:r>
              <a:rPr lang="en-AU" sz="1050" b="1" dirty="0"/>
              <a:t>, Top That Publishing, United Kingdom.</a:t>
            </a:r>
          </a:p>
        </p:txBody>
      </p:sp>
    </p:spTree>
    <p:extLst>
      <p:ext uri="{BB962C8B-B14F-4D97-AF65-F5344CB8AC3E}">
        <p14:creationId xmlns:p14="http://schemas.microsoft.com/office/powerpoint/2010/main" val="398835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5576" y="764704"/>
            <a:ext cx="7793375" cy="5184576"/>
          </a:xfrm>
        </p:spPr>
      </p:pic>
    </p:spTree>
    <p:extLst>
      <p:ext uri="{BB962C8B-B14F-4D97-AF65-F5344CB8AC3E}">
        <p14:creationId xmlns:p14="http://schemas.microsoft.com/office/powerpoint/2010/main" val="654070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Differentiated Assessment</a:t>
            </a:r>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11562" y="1268761"/>
            <a:ext cx="7882151" cy="5125529"/>
          </a:xfrm>
        </p:spPr>
      </p:pic>
    </p:spTree>
    <p:extLst>
      <p:ext uri="{BB962C8B-B14F-4D97-AF65-F5344CB8AC3E}">
        <p14:creationId xmlns:p14="http://schemas.microsoft.com/office/powerpoint/2010/main" val="63778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5"/>
                                        </p:tgtEl>
                                        <p:attrNameLst>
                                          <p:attrName>style.color</p:attrName>
                                        </p:attrNameLst>
                                      </p:cBhvr>
                                      <p:to>
                                        <a:schemeClr val="bg1"/>
                                      </p:to>
                                    </p:animClr>
                                    <p:animClr clrSpc="rgb" dir="cw">
                                      <p:cBhvr>
                                        <p:cTn id="7" dur="250" autoRev="1" fill="remove"/>
                                        <p:tgtEl>
                                          <p:spTgt spid="5"/>
                                        </p:tgtEl>
                                        <p:attrNameLst>
                                          <p:attrName>fillcolor</p:attrName>
                                        </p:attrNameLst>
                                      </p:cBhvr>
                                      <p:to>
                                        <a:schemeClr val="bg1"/>
                                      </p:to>
                                    </p:animClr>
                                    <p:set>
                                      <p:cBhvr>
                                        <p:cTn id="8" dur="250" autoRev="1" fill="remove"/>
                                        <p:tgtEl>
                                          <p:spTgt spid="5"/>
                                        </p:tgtEl>
                                        <p:attrNameLst>
                                          <p:attrName>fill.type</p:attrName>
                                        </p:attrNameLst>
                                      </p:cBhvr>
                                      <p:to>
                                        <p:strVal val="solid"/>
                                      </p:to>
                                    </p:set>
                                    <p:set>
                                      <p:cBhvr>
                                        <p:cTn id="9" dur="250" autoRev="1" fill="remove"/>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Differentiating All Research Learning </a:t>
            </a:r>
            <a:endParaRPr lang="en-US" dirty="0"/>
          </a:p>
        </p:txBody>
      </p:sp>
      <p:sp>
        <p:nvSpPr>
          <p:cNvPr id="3" name="Content Placeholder 2"/>
          <p:cNvSpPr>
            <a:spLocks noGrp="1"/>
          </p:cNvSpPr>
          <p:nvPr>
            <p:ph sz="half" idx="1"/>
          </p:nvPr>
        </p:nvSpPr>
        <p:spPr>
          <a:xfrm>
            <a:off x="457200" y="1600201"/>
            <a:ext cx="8219256" cy="4525963"/>
          </a:xfrm>
        </p:spPr>
        <p:txBody>
          <a:bodyPr>
            <a:noAutofit/>
          </a:bodyPr>
          <a:lstStyle/>
          <a:p>
            <a:r>
              <a:rPr lang="en-AU" sz="2000" dirty="0" smtClean="0"/>
              <a:t>‘</a:t>
            </a:r>
            <a:r>
              <a:rPr lang="en-AU" sz="2400" dirty="0" smtClean="0"/>
              <a:t>Constructs’, value judgements, personal or subject ‘bias’ should be minimised, or at least taught explicitly (Essay writing, Report, content knowledge </a:t>
            </a:r>
            <a:r>
              <a:rPr lang="en-AU" sz="2400" dirty="0" err="1" smtClean="0"/>
              <a:t>etc</a:t>
            </a:r>
            <a:r>
              <a:rPr lang="en-AU" sz="2400" dirty="0" smtClean="0"/>
              <a:t>)</a:t>
            </a:r>
          </a:p>
          <a:p>
            <a:r>
              <a:rPr lang="en-AU" sz="2400" dirty="0" smtClean="0"/>
              <a:t>All </a:t>
            </a:r>
            <a:r>
              <a:rPr lang="en-AU" sz="2400" dirty="0"/>
              <a:t>aspects of an Inquiry Learning tasks should be considered and valued when differentiating Assessment, </a:t>
            </a:r>
            <a:r>
              <a:rPr lang="en-AU" sz="2400" dirty="0" smtClean="0"/>
              <a:t>including:</a:t>
            </a:r>
          </a:p>
          <a:p>
            <a:pPr algn="ctr">
              <a:buFont typeface="Courier New" panose="02070309020205020404" pitchFamily="49" charset="0"/>
              <a:buChar char="o"/>
            </a:pPr>
            <a:r>
              <a:rPr lang="en-AU" sz="2400" dirty="0" smtClean="0"/>
              <a:t>Assessment</a:t>
            </a:r>
            <a:r>
              <a:rPr lang="en-AU" sz="2400" dirty="0"/>
              <a:t>, </a:t>
            </a:r>
          </a:p>
          <a:p>
            <a:pPr algn="ctr">
              <a:buFont typeface="Courier New" panose="02070309020205020404" pitchFamily="49" charset="0"/>
              <a:buChar char="o"/>
            </a:pPr>
            <a:r>
              <a:rPr lang="en-AU" sz="2400" dirty="0" smtClean="0"/>
              <a:t>Environment</a:t>
            </a:r>
            <a:r>
              <a:rPr lang="en-AU" sz="2400" dirty="0"/>
              <a:t>, </a:t>
            </a:r>
            <a:endParaRPr lang="en-AU" sz="2400" dirty="0" smtClean="0"/>
          </a:p>
          <a:p>
            <a:pPr algn="ctr">
              <a:buFont typeface="Courier New" panose="02070309020205020404" pitchFamily="49" charset="0"/>
              <a:buChar char="o"/>
            </a:pPr>
            <a:r>
              <a:rPr lang="en-AU" sz="2400" dirty="0" smtClean="0"/>
              <a:t>Flexible </a:t>
            </a:r>
            <a:r>
              <a:rPr lang="en-AU" sz="2400" dirty="0"/>
              <a:t>Management, </a:t>
            </a:r>
            <a:endParaRPr lang="en-AU" sz="2400" dirty="0" smtClean="0"/>
          </a:p>
          <a:p>
            <a:pPr algn="ctr">
              <a:buFont typeface="Courier New" panose="02070309020205020404" pitchFamily="49" charset="0"/>
              <a:buChar char="o"/>
            </a:pPr>
            <a:r>
              <a:rPr lang="en-AU" sz="2400" dirty="0" smtClean="0"/>
              <a:t>Curriculum</a:t>
            </a:r>
          </a:p>
          <a:p>
            <a:pPr algn="ctr">
              <a:buFont typeface="Courier New" panose="02070309020205020404" pitchFamily="49" charset="0"/>
              <a:buChar char="o"/>
            </a:pPr>
            <a:r>
              <a:rPr lang="en-AU" sz="2400" dirty="0" smtClean="0"/>
              <a:t>Instruction </a:t>
            </a:r>
          </a:p>
          <a:p>
            <a:pPr marL="0" indent="0" algn="ctr">
              <a:buNone/>
            </a:pPr>
            <a:r>
              <a:rPr lang="en-AU" sz="2000" dirty="0" smtClean="0"/>
              <a:t>(</a:t>
            </a:r>
            <a:r>
              <a:rPr lang="en-AU" sz="2000" dirty="0"/>
              <a:t>Moon &amp; Tomlinson, 2013</a:t>
            </a:r>
            <a:r>
              <a:rPr lang="en-AU" sz="2000" dirty="0" smtClean="0"/>
              <a:t>).</a:t>
            </a:r>
            <a:endParaRPr lang="en-AU" sz="2400" dirty="0"/>
          </a:p>
        </p:txBody>
      </p:sp>
    </p:spTree>
    <p:extLst>
      <p:ext uri="{BB962C8B-B14F-4D97-AF65-F5344CB8AC3E}">
        <p14:creationId xmlns:p14="http://schemas.microsoft.com/office/powerpoint/2010/main" val="126352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536" y="6165304"/>
            <a:ext cx="8352928" cy="936104"/>
          </a:xfrm>
        </p:spPr>
        <p:txBody>
          <a:bodyPr>
            <a:normAutofit/>
          </a:bodyPr>
          <a:lstStyle/>
          <a:p>
            <a:pPr marL="0" indent="0" algn="ctr">
              <a:buNone/>
            </a:pPr>
            <a:r>
              <a:rPr lang="en-AU" b="1" dirty="0" smtClean="0"/>
              <a:t>http</a:t>
            </a:r>
            <a:r>
              <a:rPr lang="en-AU" b="1" dirty="0"/>
              <a:t>://byrdseed.com/differentia</a:t>
            </a:r>
            <a:r>
              <a:rPr lang="en-AU" dirty="0"/>
              <a:t>tor/</a:t>
            </a:r>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404664"/>
            <a:ext cx="8388424" cy="5508023"/>
          </a:xfrm>
          <a:prstGeom prst="rect">
            <a:avLst/>
          </a:prstGeom>
        </p:spPr>
      </p:pic>
    </p:spTree>
    <p:extLst>
      <p:ext uri="{BB962C8B-B14F-4D97-AF65-F5344CB8AC3E}">
        <p14:creationId xmlns:p14="http://schemas.microsoft.com/office/powerpoint/2010/main" val="1886340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smtClean="0"/>
              <a:t>Research Assignment Sheets</a:t>
            </a:r>
            <a:endParaRPr lang="en-AU" b="1"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87833" y="1268760"/>
            <a:ext cx="3672408" cy="5125875"/>
          </a:xfrm>
        </p:spPr>
      </p:pic>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782944" y="1196752"/>
            <a:ext cx="3898270" cy="5542119"/>
          </a:xfrm>
        </p:spPr>
      </p:pic>
      <p:sp>
        <p:nvSpPr>
          <p:cNvPr id="4" name="TextBox 3"/>
          <p:cNvSpPr txBox="1"/>
          <p:nvPr/>
        </p:nvSpPr>
        <p:spPr>
          <a:xfrm>
            <a:off x="658799" y="2937859"/>
            <a:ext cx="1944216"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sz="4000" b="1" dirty="0" smtClean="0"/>
              <a:t>Explain</a:t>
            </a:r>
            <a:endParaRPr lang="en-US" b="1" dirty="0"/>
          </a:p>
        </p:txBody>
      </p:sp>
      <p:sp>
        <p:nvSpPr>
          <p:cNvPr id="5" name="TextBox 4"/>
          <p:cNvSpPr txBox="1"/>
          <p:nvPr/>
        </p:nvSpPr>
        <p:spPr>
          <a:xfrm>
            <a:off x="683568" y="4030465"/>
            <a:ext cx="223224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sz="3600" b="1" dirty="0" smtClean="0"/>
              <a:t>Identify</a:t>
            </a:r>
            <a:endParaRPr lang="en-US" sz="3600" b="1" dirty="0"/>
          </a:p>
        </p:txBody>
      </p:sp>
      <p:sp>
        <p:nvSpPr>
          <p:cNvPr id="8" name="TextBox 7"/>
          <p:cNvSpPr txBox="1"/>
          <p:nvPr/>
        </p:nvSpPr>
        <p:spPr>
          <a:xfrm>
            <a:off x="658799" y="4941168"/>
            <a:ext cx="187220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sz="3600" b="1" dirty="0" smtClean="0"/>
              <a:t>Collect</a:t>
            </a:r>
            <a:endParaRPr lang="en-US" sz="3600" b="1" dirty="0"/>
          </a:p>
        </p:txBody>
      </p:sp>
      <p:sp>
        <p:nvSpPr>
          <p:cNvPr id="9" name="TextBox 8"/>
          <p:cNvSpPr txBox="1"/>
          <p:nvPr/>
        </p:nvSpPr>
        <p:spPr>
          <a:xfrm>
            <a:off x="435701" y="5837871"/>
            <a:ext cx="252028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sz="3600" b="1" dirty="0" smtClean="0"/>
              <a:t>Find</a:t>
            </a:r>
            <a:endParaRPr lang="en-US" sz="3600" b="1" dirty="0"/>
          </a:p>
        </p:txBody>
      </p:sp>
      <p:sp>
        <p:nvSpPr>
          <p:cNvPr id="10" name="TextBox 9"/>
          <p:cNvSpPr txBox="1"/>
          <p:nvPr/>
        </p:nvSpPr>
        <p:spPr>
          <a:xfrm>
            <a:off x="3131841" y="4202944"/>
            <a:ext cx="1728192"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sz="4400" b="1" dirty="0" smtClean="0"/>
              <a:t>Versus</a:t>
            </a:r>
            <a:endParaRPr lang="en-US" sz="4400" b="1" dirty="0"/>
          </a:p>
        </p:txBody>
      </p:sp>
      <p:sp>
        <p:nvSpPr>
          <p:cNvPr id="13" name="TextBox 12"/>
          <p:cNvSpPr txBox="1"/>
          <p:nvPr/>
        </p:nvSpPr>
        <p:spPr>
          <a:xfrm>
            <a:off x="539552" y="1196752"/>
            <a:ext cx="8136904"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sz="3200" b="1" dirty="0" smtClean="0"/>
              <a:t>Performance Standard </a:t>
            </a:r>
          </a:p>
          <a:p>
            <a:pPr algn="ctr"/>
            <a:r>
              <a:rPr lang="en-AU" sz="3200" b="1" dirty="0" smtClean="0"/>
              <a:t>=  </a:t>
            </a:r>
          </a:p>
          <a:p>
            <a:pPr algn="ctr"/>
            <a:r>
              <a:rPr lang="en-AU" sz="3200" b="1" dirty="0" smtClean="0"/>
              <a:t>“Critically and Systematically analyses”</a:t>
            </a:r>
            <a:endParaRPr lang="en-US" sz="3200" b="1" dirty="0"/>
          </a:p>
        </p:txBody>
      </p:sp>
      <p:sp>
        <p:nvSpPr>
          <p:cNvPr id="14" name="TextBox 13"/>
          <p:cNvSpPr txBox="1"/>
          <p:nvPr/>
        </p:nvSpPr>
        <p:spPr>
          <a:xfrm>
            <a:off x="5026464" y="2893738"/>
            <a:ext cx="352197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sz="3600" b="1" dirty="0" smtClean="0"/>
              <a:t>Prove  / Justify</a:t>
            </a:r>
            <a:endParaRPr lang="en-US" sz="3600" b="1" dirty="0"/>
          </a:p>
        </p:txBody>
      </p:sp>
      <p:sp>
        <p:nvSpPr>
          <p:cNvPr id="16" name="TextBox 15"/>
          <p:cNvSpPr txBox="1"/>
          <p:nvPr/>
        </p:nvSpPr>
        <p:spPr>
          <a:xfrm>
            <a:off x="5906958" y="5831449"/>
            <a:ext cx="176098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sz="3600" b="1" dirty="0" smtClean="0"/>
              <a:t>Create</a:t>
            </a:r>
            <a:endParaRPr lang="en-US" sz="3600" b="1" dirty="0"/>
          </a:p>
        </p:txBody>
      </p:sp>
      <p:sp>
        <p:nvSpPr>
          <p:cNvPr id="17" name="TextBox 16"/>
          <p:cNvSpPr txBox="1"/>
          <p:nvPr/>
        </p:nvSpPr>
        <p:spPr>
          <a:xfrm>
            <a:off x="5815345" y="4676796"/>
            <a:ext cx="1944216"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sz="4400" b="1" dirty="0" smtClean="0"/>
              <a:t>Predict</a:t>
            </a:r>
            <a:endParaRPr lang="en-US" sz="4400" b="1" dirty="0"/>
          </a:p>
        </p:txBody>
      </p:sp>
      <p:sp>
        <p:nvSpPr>
          <p:cNvPr id="19" name="TextBox 18"/>
          <p:cNvSpPr txBox="1"/>
          <p:nvPr/>
        </p:nvSpPr>
        <p:spPr>
          <a:xfrm>
            <a:off x="5502517" y="3879778"/>
            <a:ext cx="2569872"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sz="3600" b="1" dirty="0" smtClean="0"/>
              <a:t>Investigate</a:t>
            </a:r>
            <a:endParaRPr lang="en-US" sz="3600" b="1" dirty="0"/>
          </a:p>
        </p:txBody>
      </p:sp>
    </p:spTree>
    <p:extLst>
      <p:ext uri="{BB962C8B-B14F-4D97-AF65-F5344CB8AC3E}">
        <p14:creationId xmlns:p14="http://schemas.microsoft.com/office/powerpoint/2010/main" val="191340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2" dur="1000" fill="hold"/>
                                        <p:tgtEl>
                                          <p:spTgt spid="14"/>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down)">
                                      <p:cBhvr>
                                        <p:cTn id="51" dur="580">
                                          <p:stCondLst>
                                            <p:cond delay="0"/>
                                          </p:stCondLst>
                                        </p:cTn>
                                        <p:tgtEl>
                                          <p:spTgt spid="19"/>
                                        </p:tgtEl>
                                      </p:cBhvr>
                                    </p:animEffect>
                                    <p:anim calcmode="lin" valueType="num">
                                      <p:cBhvr>
                                        <p:cTn id="52"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57" dur="26">
                                          <p:stCondLst>
                                            <p:cond delay="650"/>
                                          </p:stCondLst>
                                        </p:cTn>
                                        <p:tgtEl>
                                          <p:spTgt spid="19"/>
                                        </p:tgtEl>
                                      </p:cBhvr>
                                      <p:to x="100000" y="60000"/>
                                    </p:animScale>
                                    <p:animScale>
                                      <p:cBhvr>
                                        <p:cTn id="58" dur="166" decel="50000">
                                          <p:stCondLst>
                                            <p:cond delay="676"/>
                                          </p:stCondLst>
                                        </p:cTn>
                                        <p:tgtEl>
                                          <p:spTgt spid="19"/>
                                        </p:tgtEl>
                                      </p:cBhvr>
                                      <p:to x="100000" y="100000"/>
                                    </p:animScale>
                                    <p:animScale>
                                      <p:cBhvr>
                                        <p:cTn id="59" dur="26">
                                          <p:stCondLst>
                                            <p:cond delay="1312"/>
                                          </p:stCondLst>
                                        </p:cTn>
                                        <p:tgtEl>
                                          <p:spTgt spid="19"/>
                                        </p:tgtEl>
                                      </p:cBhvr>
                                      <p:to x="100000" y="80000"/>
                                    </p:animScale>
                                    <p:animScale>
                                      <p:cBhvr>
                                        <p:cTn id="60" dur="166" decel="50000">
                                          <p:stCondLst>
                                            <p:cond delay="1338"/>
                                          </p:stCondLst>
                                        </p:cTn>
                                        <p:tgtEl>
                                          <p:spTgt spid="19"/>
                                        </p:tgtEl>
                                      </p:cBhvr>
                                      <p:to x="100000" y="100000"/>
                                    </p:animScale>
                                    <p:animScale>
                                      <p:cBhvr>
                                        <p:cTn id="61" dur="26">
                                          <p:stCondLst>
                                            <p:cond delay="1642"/>
                                          </p:stCondLst>
                                        </p:cTn>
                                        <p:tgtEl>
                                          <p:spTgt spid="19"/>
                                        </p:tgtEl>
                                      </p:cBhvr>
                                      <p:to x="100000" y="90000"/>
                                    </p:animScale>
                                    <p:animScale>
                                      <p:cBhvr>
                                        <p:cTn id="62" dur="166" decel="50000">
                                          <p:stCondLst>
                                            <p:cond delay="1668"/>
                                          </p:stCondLst>
                                        </p:cTn>
                                        <p:tgtEl>
                                          <p:spTgt spid="19"/>
                                        </p:tgtEl>
                                      </p:cBhvr>
                                      <p:to x="100000" y="100000"/>
                                    </p:animScale>
                                    <p:animScale>
                                      <p:cBhvr>
                                        <p:cTn id="63" dur="26">
                                          <p:stCondLst>
                                            <p:cond delay="1808"/>
                                          </p:stCondLst>
                                        </p:cTn>
                                        <p:tgtEl>
                                          <p:spTgt spid="19"/>
                                        </p:tgtEl>
                                      </p:cBhvr>
                                      <p:to x="100000" y="95000"/>
                                    </p:animScale>
                                    <p:animScale>
                                      <p:cBhvr>
                                        <p:cTn id="64" dur="166" decel="50000">
                                          <p:stCondLst>
                                            <p:cond delay="1834"/>
                                          </p:stCondLst>
                                        </p:cTn>
                                        <p:tgtEl>
                                          <p:spTgt spid="19"/>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56" presetClass="entr" presetSubtype="0" fill="hold" grpId="0" nodeType="clickEffect">
                                  <p:stCondLst>
                                    <p:cond delay="0"/>
                                  </p:stCondLst>
                                  <p:iterate type="lt">
                                    <p:tmPct val="10000"/>
                                  </p:iterate>
                                  <p:childTnLst>
                                    <p:set>
                                      <p:cBhvr>
                                        <p:cTn id="68" dur="1" fill="hold">
                                          <p:stCondLst>
                                            <p:cond delay="0"/>
                                          </p:stCondLst>
                                        </p:cTn>
                                        <p:tgtEl>
                                          <p:spTgt spid="17"/>
                                        </p:tgtEl>
                                        <p:attrNameLst>
                                          <p:attrName>style.visibility</p:attrName>
                                        </p:attrNameLst>
                                      </p:cBhvr>
                                      <p:to>
                                        <p:strVal val="visible"/>
                                      </p:to>
                                    </p:set>
                                    <p:anim by="(-#ppt_w*2)" calcmode="lin" valueType="num">
                                      <p:cBhvr rctx="PPT">
                                        <p:cTn id="69" dur="500" autoRev="1" fill="hold">
                                          <p:stCondLst>
                                            <p:cond delay="0"/>
                                          </p:stCondLst>
                                        </p:cTn>
                                        <p:tgtEl>
                                          <p:spTgt spid="17"/>
                                        </p:tgtEl>
                                        <p:attrNameLst>
                                          <p:attrName>ppt_w</p:attrName>
                                        </p:attrNameLst>
                                      </p:cBhvr>
                                    </p:anim>
                                    <p:anim by="(#ppt_w*0.50)" calcmode="lin" valueType="num">
                                      <p:cBhvr>
                                        <p:cTn id="70" dur="500" decel="50000" autoRev="1" fill="hold">
                                          <p:stCondLst>
                                            <p:cond delay="0"/>
                                          </p:stCondLst>
                                        </p:cTn>
                                        <p:tgtEl>
                                          <p:spTgt spid="17"/>
                                        </p:tgtEl>
                                        <p:attrNameLst>
                                          <p:attrName>ppt_x</p:attrName>
                                        </p:attrNameLst>
                                      </p:cBhvr>
                                    </p:anim>
                                    <p:anim from="(-#ppt_h/2)" to="(#ppt_y)" calcmode="lin" valueType="num">
                                      <p:cBhvr>
                                        <p:cTn id="71" dur="1000" fill="hold">
                                          <p:stCondLst>
                                            <p:cond delay="0"/>
                                          </p:stCondLst>
                                        </p:cTn>
                                        <p:tgtEl>
                                          <p:spTgt spid="17"/>
                                        </p:tgtEl>
                                        <p:attrNameLst>
                                          <p:attrName>ppt_y</p:attrName>
                                        </p:attrNameLst>
                                      </p:cBhvr>
                                    </p:anim>
                                    <p:animRot by="21600000">
                                      <p:cBhvr>
                                        <p:cTn id="72" dur="1000" fill="hold">
                                          <p:stCondLst>
                                            <p:cond delay="0"/>
                                          </p:stCondLst>
                                        </p:cTn>
                                        <p:tgtEl>
                                          <p:spTgt spid="17"/>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41" presetClass="entr" presetSubtype="0" fill="hold" grpId="0" nodeType="clickEffect">
                                  <p:stCondLst>
                                    <p:cond delay="0"/>
                                  </p:stCondLst>
                                  <p:iterate type="lt">
                                    <p:tmPct val="10000"/>
                                  </p:iterate>
                                  <p:childTnLst>
                                    <p:set>
                                      <p:cBhvr>
                                        <p:cTn id="76" dur="1" fill="hold">
                                          <p:stCondLst>
                                            <p:cond delay="0"/>
                                          </p:stCondLst>
                                        </p:cTn>
                                        <p:tgtEl>
                                          <p:spTgt spid="16"/>
                                        </p:tgtEl>
                                        <p:attrNameLst>
                                          <p:attrName>style.visibility</p:attrName>
                                        </p:attrNameLst>
                                      </p:cBhvr>
                                      <p:to>
                                        <p:strVal val="visible"/>
                                      </p:to>
                                    </p:set>
                                    <p:anim calcmode="lin" valueType="num">
                                      <p:cBhvr>
                                        <p:cTn id="7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16"/>
                                        </p:tgtEl>
                                        <p:attrNameLst>
                                          <p:attrName>ppt_y</p:attrName>
                                        </p:attrNameLst>
                                      </p:cBhvr>
                                      <p:tavLst>
                                        <p:tav tm="0">
                                          <p:val>
                                            <p:strVal val="#ppt_y"/>
                                          </p:val>
                                        </p:tav>
                                        <p:tav tm="100000">
                                          <p:val>
                                            <p:strVal val="#ppt_y"/>
                                          </p:val>
                                        </p:tav>
                                      </p:tavLst>
                                    </p:anim>
                                    <p:anim calcmode="lin" valueType="num">
                                      <p:cBhvr>
                                        <p:cTn id="7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0" grpId="0" animBg="1"/>
      <p:bldP spid="13" grpId="0" animBg="1"/>
      <p:bldP spid="14" grpId="0" animBg="1"/>
      <p:bldP spid="16" grpId="0" animBg="1"/>
      <p:bldP spid="17"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Authentic Research Task Check-List</a:t>
            </a:r>
            <a:endParaRPr lang="en-US" dirty="0"/>
          </a:p>
        </p:txBody>
      </p:sp>
      <p:sp>
        <p:nvSpPr>
          <p:cNvPr id="3" name="Content Placeholder 2"/>
          <p:cNvSpPr>
            <a:spLocks noGrp="1"/>
          </p:cNvSpPr>
          <p:nvPr>
            <p:ph sz="half" idx="1"/>
          </p:nvPr>
        </p:nvSpPr>
        <p:spPr>
          <a:xfrm>
            <a:off x="457200" y="1600201"/>
            <a:ext cx="8291264" cy="4637111"/>
          </a:xfrm>
        </p:spPr>
        <p:txBody>
          <a:bodyPr>
            <a:noAutofit/>
          </a:bodyPr>
          <a:lstStyle/>
          <a:p>
            <a:pPr lvl="0">
              <a:buFont typeface="Wingdings" panose="05000000000000000000" pitchFamily="2" charset="2"/>
              <a:buChar char="ü"/>
            </a:pPr>
            <a:r>
              <a:rPr lang="en-AU" sz="2000" dirty="0" smtClean="0"/>
              <a:t>Task is </a:t>
            </a:r>
            <a:r>
              <a:rPr lang="en-AU" sz="2000" b="1" dirty="0" smtClean="0"/>
              <a:t>fit-for-purpose</a:t>
            </a:r>
            <a:r>
              <a:rPr lang="en-AU" sz="2000" dirty="0" smtClean="0"/>
              <a:t> </a:t>
            </a:r>
            <a:r>
              <a:rPr lang="en-AU" sz="2000" dirty="0"/>
              <a:t>(in that it enables and encourages students to meet Curriculum </a:t>
            </a:r>
            <a:r>
              <a:rPr lang="en-AU" sz="2000" dirty="0" smtClean="0"/>
              <a:t>requirements</a:t>
            </a:r>
            <a:r>
              <a:rPr lang="en-AU" sz="2000" b="1" dirty="0" smtClean="0"/>
              <a:t> Achievement </a:t>
            </a:r>
            <a:r>
              <a:rPr lang="en-AU" sz="2000" dirty="0" smtClean="0"/>
              <a:t>/ </a:t>
            </a:r>
            <a:r>
              <a:rPr lang="en-AU" sz="2000" b="1" dirty="0" smtClean="0"/>
              <a:t>Performance Standards.</a:t>
            </a:r>
          </a:p>
          <a:p>
            <a:pPr lvl="0">
              <a:buFont typeface="Wingdings" panose="05000000000000000000" pitchFamily="2" charset="2"/>
              <a:buChar char="ü"/>
            </a:pPr>
            <a:r>
              <a:rPr lang="en-AU" sz="2000" dirty="0" smtClean="0"/>
              <a:t>There is scope </a:t>
            </a:r>
            <a:r>
              <a:rPr lang="en-AU" sz="2000" dirty="0"/>
              <a:t>and opportunity for </a:t>
            </a:r>
            <a:r>
              <a:rPr lang="en-AU" sz="2000" b="1" dirty="0"/>
              <a:t>‘Assessment for Learning’ </a:t>
            </a:r>
            <a:r>
              <a:rPr lang="en-AU" sz="2000" dirty="0"/>
              <a:t>not just ‘Assessment of Learning’ in that students are assessed throughout the inquiry process from ‘Defining’ or ‘Creating’ research questions through the process of ‘Evaluating’ information sources.</a:t>
            </a:r>
            <a:endParaRPr lang="en-US" sz="2000" dirty="0"/>
          </a:p>
          <a:p>
            <a:pPr lvl="0">
              <a:buFont typeface="Wingdings" panose="05000000000000000000" pitchFamily="2" charset="2"/>
              <a:buChar char="ü"/>
            </a:pPr>
            <a:r>
              <a:rPr lang="en-AU" sz="2000" dirty="0" smtClean="0"/>
              <a:t>The task </a:t>
            </a:r>
            <a:r>
              <a:rPr lang="en-AU" sz="2000" b="1" dirty="0" smtClean="0"/>
              <a:t>encourages </a:t>
            </a:r>
            <a:r>
              <a:rPr lang="en-AU" sz="2000" b="1" dirty="0"/>
              <a:t>Higher Order Thinking Skills </a:t>
            </a:r>
            <a:r>
              <a:rPr lang="en-AU" sz="2000" dirty="0" smtClean="0"/>
              <a:t>and therefore levels of </a:t>
            </a:r>
            <a:r>
              <a:rPr lang="en-AU" sz="2000" dirty="0"/>
              <a:t>achievement, specifically for standards such as </a:t>
            </a:r>
            <a:r>
              <a:rPr lang="en-AU" sz="2000" dirty="0" smtClean="0"/>
              <a:t>‘critical analysis</a:t>
            </a:r>
            <a:r>
              <a:rPr lang="en-AU" sz="2000" dirty="0"/>
              <a:t>’  and inquiry</a:t>
            </a:r>
            <a:r>
              <a:rPr lang="en-AU" sz="2000" dirty="0" smtClean="0"/>
              <a:t>.</a:t>
            </a:r>
          </a:p>
          <a:p>
            <a:pPr lvl="0">
              <a:buFont typeface="Wingdings" panose="05000000000000000000" pitchFamily="2" charset="2"/>
              <a:buChar char="ü"/>
            </a:pPr>
            <a:r>
              <a:rPr lang="en-AU" sz="2000" dirty="0" smtClean="0"/>
              <a:t>Is </a:t>
            </a:r>
            <a:r>
              <a:rPr lang="en-AU" sz="2000" b="1" dirty="0" smtClean="0"/>
              <a:t>differentiated</a:t>
            </a:r>
            <a:r>
              <a:rPr lang="en-AU" sz="2000" dirty="0" smtClean="0"/>
              <a:t>, allows for multiple ways to present evidence of learning at different stage of the Research Based learning process</a:t>
            </a:r>
          </a:p>
          <a:p>
            <a:pPr lvl="0">
              <a:buFont typeface="Wingdings" panose="05000000000000000000" pitchFamily="2" charset="2"/>
              <a:buChar char="ü"/>
            </a:pPr>
            <a:r>
              <a:rPr lang="en-AU" sz="2000" dirty="0" smtClean="0"/>
              <a:t>Is </a:t>
            </a:r>
            <a:r>
              <a:rPr lang="en-AU" sz="2000" b="1" dirty="0" smtClean="0"/>
              <a:t>fairly assessable </a:t>
            </a:r>
            <a:r>
              <a:rPr lang="en-AU" sz="2000" dirty="0" smtClean="0"/>
              <a:t>with consistent understandings of Standards and any subject specific assumed knowledge, skills </a:t>
            </a:r>
            <a:r>
              <a:rPr lang="en-AU" sz="2000" dirty="0" err="1" smtClean="0"/>
              <a:t>etc</a:t>
            </a:r>
            <a:r>
              <a:rPr lang="en-AU" sz="2000" dirty="0" smtClean="0"/>
              <a:t> (moderation).</a:t>
            </a:r>
          </a:p>
        </p:txBody>
      </p:sp>
    </p:spTree>
    <p:extLst>
      <p:ext uri="{BB962C8B-B14F-4D97-AF65-F5344CB8AC3E}">
        <p14:creationId xmlns:p14="http://schemas.microsoft.com/office/powerpoint/2010/main" val="372649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rPr>
              <a:t>Certified Educational </a:t>
            </a:r>
            <a:r>
              <a:rPr lang="en-US" dirty="0" smtClean="0">
                <a:effectLst>
                  <a:outerShdw blurRad="38100" dist="38100" dir="2700000" algn="tl">
                    <a:srgbClr val="000000">
                      <a:alpha val="43137"/>
                    </a:srgbClr>
                  </a:outerShdw>
                </a:effectLst>
              </a:rPr>
              <a:t>Assessor</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Case Study: Assessing Research</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67544" y="1556793"/>
            <a:ext cx="8352928" cy="3960440"/>
          </a:xfrm>
        </p:spPr>
        <p:txBody>
          <a:bodyPr/>
          <a:lstStyle/>
          <a:p>
            <a:pPr marL="0" indent="0">
              <a:buNone/>
            </a:pPr>
            <a:r>
              <a:rPr lang="en-AU" dirty="0" smtClean="0"/>
              <a:t>How can you help me help you and others?</a:t>
            </a:r>
          </a:p>
          <a:p>
            <a:pPr marL="514350" indent="-514350">
              <a:buAutoNum type="arabicPeriod"/>
            </a:pPr>
            <a:r>
              <a:rPr lang="en-AU" dirty="0" smtClean="0"/>
              <a:t>Use this information to improve and/or  modify an Inquiry or Research Bases Learning Assessment</a:t>
            </a:r>
          </a:p>
          <a:p>
            <a:pPr marL="514350" indent="-514350">
              <a:buAutoNum type="arabicPeriod"/>
            </a:pPr>
            <a:r>
              <a:rPr lang="en-AU" dirty="0" smtClean="0"/>
              <a:t>Implement it with your class</a:t>
            </a:r>
          </a:p>
          <a:p>
            <a:pPr marL="514350" indent="-514350">
              <a:buAutoNum type="arabicPeriod"/>
            </a:pPr>
            <a:r>
              <a:rPr lang="en-AU" dirty="0" smtClean="0"/>
              <a:t>Be willing to answer a few questions about how it went later in the term for my Case Study (Term 2)</a:t>
            </a:r>
          </a:p>
          <a:p>
            <a:pPr marL="514350" indent="-514350">
              <a:buAutoNum type="arabicPeriod"/>
            </a:pPr>
            <a:r>
              <a:rPr lang="en-AU" dirty="0" smtClean="0"/>
              <a:t>Keep talking about Authentic Assessment with teaching colleagues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5589240"/>
            <a:ext cx="3790950" cy="8286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5330477"/>
            <a:ext cx="2235200" cy="1346200"/>
          </a:xfrm>
          <a:prstGeom prst="rect">
            <a:avLst/>
          </a:prstGeom>
        </p:spPr>
      </p:pic>
    </p:spTree>
    <p:extLst>
      <p:ext uri="{BB962C8B-B14F-4D97-AF65-F5344CB8AC3E}">
        <p14:creationId xmlns:p14="http://schemas.microsoft.com/office/powerpoint/2010/main" val="307298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References</a:t>
            </a:r>
            <a:endParaRPr lang="en-US" dirty="0"/>
          </a:p>
        </p:txBody>
      </p:sp>
      <p:sp>
        <p:nvSpPr>
          <p:cNvPr id="3" name="Content Placeholder 2"/>
          <p:cNvSpPr>
            <a:spLocks noGrp="1"/>
          </p:cNvSpPr>
          <p:nvPr>
            <p:ph sz="half" idx="1"/>
          </p:nvPr>
        </p:nvSpPr>
        <p:spPr>
          <a:xfrm>
            <a:off x="457200" y="1600201"/>
            <a:ext cx="8291264" cy="4525963"/>
          </a:xfrm>
        </p:spPr>
        <p:txBody>
          <a:bodyPr>
            <a:normAutofit fontScale="62500" lnSpcReduction="20000"/>
          </a:bodyPr>
          <a:lstStyle/>
          <a:p>
            <a:r>
              <a:rPr lang="en-AU" dirty="0"/>
              <a:t>ACARA. (2016). </a:t>
            </a:r>
            <a:r>
              <a:rPr lang="en-AU" i="1" dirty="0"/>
              <a:t>Achievement Standards.</a:t>
            </a:r>
            <a:r>
              <a:rPr lang="en-AU" dirty="0"/>
              <a:t> Retrieved from Australian Curriculum: http://www.australiancurriculum.edu.au/humanities-and-social-sciences/history/curriculum/f-10?layout=1#level9</a:t>
            </a:r>
            <a:endParaRPr lang="en-US" dirty="0"/>
          </a:p>
          <a:p>
            <a:r>
              <a:rPr lang="en-AU" dirty="0"/>
              <a:t>J, H., &amp; </a:t>
            </a:r>
            <a:r>
              <a:rPr lang="en-AU" dirty="0" err="1"/>
              <a:t>Timberley</a:t>
            </a:r>
            <a:r>
              <a:rPr lang="en-AU" dirty="0"/>
              <a:t>, H. (2007). The Power of Feedback. </a:t>
            </a:r>
            <a:r>
              <a:rPr lang="en-AU" i="1" dirty="0"/>
              <a:t>Review of Educational Research</a:t>
            </a:r>
            <a:r>
              <a:rPr lang="en-AU" dirty="0"/>
              <a:t>, 86</a:t>
            </a:r>
            <a:r>
              <a:rPr lang="en-AU" dirty="0" smtClean="0"/>
              <a:t>.</a:t>
            </a:r>
          </a:p>
          <a:p>
            <a:r>
              <a:rPr lang="en-AU" dirty="0" err="1"/>
              <a:t>Kripps</a:t>
            </a:r>
            <a:r>
              <a:rPr lang="en-AU" dirty="0"/>
              <a:t>, I. (</a:t>
            </a:r>
            <a:r>
              <a:rPr lang="en-AU" dirty="0" err="1"/>
              <a:t>n.d.</a:t>
            </a:r>
            <a:r>
              <a:rPr lang="en-AU" dirty="0"/>
              <a:t>). Authentic Assessment : Based on SPDU module presented by Ian </a:t>
            </a:r>
            <a:r>
              <a:rPr lang="en-AU" dirty="0" err="1"/>
              <a:t>Krips</a:t>
            </a:r>
            <a:r>
              <a:rPr lang="en-AU" dirty="0"/>
              <a:t>. Retrieved from http://slideplayer.com/slide/8516463</a:t>
            </a:r>
            <a:endParaRPr lang="en-US" dirty="0"/>
          </a:p>
          <a:p>
            <a:r>
              <a:rPr lang="en-AU" dirty="0" err="1"/>
              <a:t>Kuhlthau</a:t>
            </a:r>
            <a:r>
              <a:rPr lang="en-AU" dirty="0"/>
              <a:t>, C., </a:t>
            </a:r>
            <a:r>
              <a:rPr lang="en-AU" dirty="0" err="1"/>
              <a:t>Maniatos</a:t>
            </a:r>
            <a:r>
              <a:rPr lang="en-AU" dirty="0"/>
              <a:t>, L., &amp; </a:t>
            </a:r>
            <a:r>
              <a:rPr lang="en-AU" dirty="0" err="1"/>
              <a:t>Caspari</a:t>
            </a:r>
            <a:r>
              <a:rPr lang="en-AU" dirty="0"/>
              <a:t>, A. (2012). </a:t>
            </a:r>
            <a:r>
              <a:rPr lang="en-AU" i="1" dirty="0"/>
              <a:t>Guided Inquiry: A Framework for Inquiry in Your School.</a:t>
            </a:r>
            <a:r>
              <a:rPr lang="en-AU" dirty="0"/>
              <a:t> California: ABC-CLO.</a:t>
            </a:r>
            <a:endParaRPr lang="en-US" dirty="0"/>
          </a:p>
          <a:p>
            <a:r>
              <a:rPr lang="en-AU" dirty="0"/>
              <a:t>Moon, T. R., &amp; Tomlinson, C. A. (2013). Assessment and Student Success in a Differentiated Classroom. </a:t>
            </a:r>
            <a:r>
              <a:rPr lang="en-AU" i="1" dirty="0"/>
              <a:t>ASCD</a:t>
            </a:r>
            <a:r>
              <a:rPr lang="en-AU" dirty="0"/>
              <a:t>.</a:t>
            </a:r>
            <a:endParaRPr lang="en-US" dirty="0"/>
          </a:p>
          <a:p>
            <a:r>
              <a:rPr lang="en-AU" dirty="0"/>
              <a:t>Paul, R. W. (2016, May 9). </a:t>
            </a:r>
            <a:r>
              <a:rPr lang="en-AU" i="1" dirty="0"/>
              <a:t>Six Types of Socratic Questions.</a:t>
            </a:r>
            <a:r>
              <a:rPr lang="en-AU" dirty="0"/>
              <a:t> Retrieved from Thoughts on </a:t>
            </a:r>
            <a:r>
              <a:rPr lang="en-AU" dirty="0" smtClean="0"/>
              <a:t>Problem </a:t>
            </a:r>
            <a:r>
              <a:rPr lang="en-AU" dirty="0"/>
              <a:t>Solving: http://www.umich.edu/~elements/5e/probsolv/strategy/cthinking.htm</a:t>
            </a:r>
            <a:endParaRPr lang="en-US" dirty="0"/>
          </a:p>
          <a:p>
            <a:r>
              <a:rPr lang="en-AU" dirty="0"/>
              <a:t>Whitworth, B., </a:t>
            </a:r>
            <a:r>
              <a:rPr lang="en-AU" dirty="0" err="1"/>
              <a:t>Maeng</a:t>
            </a:r>
            <a:r>
              <a:rPr lang="en-AU" dirty="0"/>
              <a:t>, J. L., &amp; Bell, R. L. (2013, October). Differentiating Inquiry. </a:t>
            </a:r>
            <a:r>
              <a:rPr lang="en-AU" i="1" dirty="0"/>
              <a:t>Science Scope</a:t>
            </a:r>
            <a:r>
              <a:rPr lang="en-AU" dirty="0"/>
              <a:t>, 10-11.</a:t>
            </a:r>
            <a:endParaRPr lang="en-US" dirty="0"/>
          </a:p>
          <a:p>
            <a:r>
              <a:rPr lang="en-AU" dirty="0"/>
              <a:t>William, D. (2006). Does assessment hinder learning? </a:t>
            </a:r>
            <a:r>
              <a:rPr lang="en-AU" i="1" dirty="0"/>
              <a:t>ETS Europe Breakfast Salon.</a:t>
            </a:r>
            <a:r>
              <a:rPr lang="en-AU" dirty="0"/>
              <a:t> </a:t>
            </a:r>
            <a:endParaRPr lang="en-US" dirty="0"/>
          </a:p>
          <a:p>
            <a:endParaRPr lang="en-US" dirty="0"/>
          </a:p>
          <a:p>
            <a:pPr marL="0" indent="0">
              <a:buNone/>
            </a:pPr>
            <a:endParaRPr lang="en-US" dirty="0"/>
          </a:p>
        </p:txBody>
      </p:sp>
    </p:spTree>
    <p:extLst>
      <p:ext uri="{BB962C8B-B14F-4D97-AF65-F5344CB8AC3E}">
        <p14:creationId xmlns:p14="http://schemas.microsoft.com/office/powerpoint/2010/main" val="1611961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5715000" y="2857501"/>
            <a:ext cx="3143251" cy="1857375"/>
          </a:xfrm>
          <a:prstGeom prst="cloudCallout">
            <a:avLst>
              <a:gd name="adj1" fmla="val -168853"/>
              <a:gd name="adj2" fmla="val 89287"/>
            </a:avLst>
          </a:prstGeom>
          <a:solidFill>
            <a:srgbClr val="07CF2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AU" sz="2400" dirty="0" smtClean="0">
                <a:solidFill>
                  <a:schemeClr val="tx1"/>
                </a:solidFill>
              </a:rPr>
              <a:t>I don’t know everything on my subject area.</a:t>
            </a:r>
            <a:endParaRPr lang="en-AU" sz="3600" dirty="0"/>
          </a:p>
        </p:txBody>
      </p:sp>
      <p:sp>
        <p:nvSpPr>
          <p:cNvPr id="8" name="Cloud Callout 7"/>
          <p:cNvSpPr/>
          <p:nvPr/>
        </p:nvSpPr>
        <p:spPr>
          <a:xfrm>
            <a:off x="251520" y="2464838"/>
            <a:ext cx="3143251" cy="1857375"/>
          </a:xfrm>
          <a:prstGeom prst="cloudCallout">
            <a:avLst>
              <a:gd name="adj1" fmla="val -23828"/>
              <a:gd name="adj2" fmla="val 8204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AU" sz="2800" dirty="0" smtClean="0">
                <a:solidFill>
                  <a:schemeClr val="tx1"/>
                </a:solidFill>
              </a:rPr>
              <a:t>It says so in the Curriculum.</a:t>
            </a:r>
            <a:endParaRPr lang="en-AU" sz="2800" dirty="0">
              <a:solidFill>
                <a:schemeClr val="tx1"/>
              </a:solidFill>
            </a:endParaRPr>
          </a:p>
        </p:txBody>
      </p:sp>
      <p:pic>
        <p:nvPicPr>
          <p:cNvPr id="19462" name="Picture 2" descr="C:\Program Files\Microsoft Office\Media\CntCD1\ClipArt4\j023919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939" y="4857750"/>
            <a:ext cx="1874837"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loud Callout 1"/>
          <p:cNvSpPr/>
          <p:nvPr/>
        </p:nvSpPr>
        <p:spPr>
          <a:xfrm>
            <a:off x="251520" y="146363"/>
            <a:ext cx="8136904" cy="2381250"/>
          </a:xfrm>
          <a:prstGeom prst="cloudCallout">
            <a:avLst>
              <a:gd name="adj1" fmla="val -24037"/>
              <a:gd name="adj2" fmla="val 250136"/>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4000" dirty="0"/>
              <a:t>Why </a:t>
            </a:r>
            <a:r>
              <a:rPr lang="en-US" sz="4000" dirty="0" smtClean="0"/>
              <a:t>teach RESEARCH </a:t>
            </a:r>
            <a:r>
              <a:rPr lang="en-US" sz="4000" dirty="0"/>
              <a:t>or </a:t>
            </a:r>
            <a:r>
              <a:rPr lang="en-US" sz="4000" dirty="0" smtClean="0"/>
              <a:t>INQUIRY?</a:t>
            </a:r>
            <a:endParaRPr lang="en-US" dirty="0"/>
          </a:p>
        </p:txBody>
      </p:sp>
      <p:sp>
        <p:nvSpPr>
          <p:cNvPr id="9" name="Oval Callout 8"/>
          <p:cNvSpPr/>
          <p:nvPr/>
        </p:nvSpPr>
        <p:spPr>
          <a:xfrm>
            <a:off x="6300790" y="4714876"/>
            <a:ext cx="2847975" cy="1831975"/>
          </a:xfrm>
          <a:prstGeom prst="wedgeEllipseCallout">
            <a:avLst>
              <a:gd name="adj1" fmla="val -193559"/>
              <a:gd name="adj2" fmla="val 5042"/>
            </a:avLst>
          </a:prstGeom>
        </p:spPr>
        <p:style>
          <a:lnRef idx="2">
            <a:schemeClr val="accent3"/>
          </a:lnRef>
          <a:fillRef idx="1">
            <a:schemeClr val="lt1"/>
          </a:fillRef>
          <a:effectRef idx="0">
            <a:schemeClr val="accent3"/>
          </a:effectRef>
          <a:fontRef idx="minor">
            <a:schemeClr val="dk1"/>
          </a:fontRef>
        </p:style>
        <p:txBody>
          <a:bodyPr anchor="ctr"/>
          <a:lstStyle/>
          <a:p>
            <a:pPr algn="ctr" eaLnBrk="1" fontAlgn="auto" hangingPunct="1">
              <a:spcBef>
                <a:spcPts val="0"/>
              </a:spcBef>
              <a:spcAft>
                <a:spcPts val="0"/>
              </a:spcAft>
              <a:defRPr/>
            </a:pPr>
            <a:r>
              <a:rPr lang="en-AU" sz="2800" dirty="0" smtClean="0">
                <a:latin typeface="Arial" pitchFamily="34" charset="0"/>
                <a:cs typeface="Arial" pitchFamily="34" charset="0"/>
              </a:rPr>
              <a:t>Why not just set a test?</a:t>
            </a:r>
            <a:endParaRPr lang="en-AU" sz="2800" dirty="0">
              <a:latin typeface="Arial" pitchFamily="34" charset="0"/>
              <a:cs typeface="Arial" pitchFamily="34" charset="0"/>
            </a:endParaRPr>
          </a:p>
        </p:txBody>
      </p:sp>
      <p:sp>
        <p:nvSpPr>
          <p:cNvPr id="7" name="Cloud Callout 6"/>
          <p:cNvSpPr/>
          <p:nvPr/>
        </p:nvSpPr>
        <p:spPr>
          <a:xfrm>
            <a:off x="3137843" y="4379315"/>
            <a:ext cx="3143251" cy="1857375"/>
          </a:xfrm>
          <a:prstGeom prst="cloudCallout">
            <a:avLst>
              <a:gd name="adj1" fmla="val -68320"/>
              <a:gd name="adj2" fmla="val 3788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AU" sz="2000" dirty="0" smtClean="0">
                <a:solidFill>
                  <a:schemeClr val="tx1"/>
                </a:solidFill>
              </a:rPr>
              <a:t>These are important skills for 21st Century learners to have.</a:t>
            </a:r>
            <a:endParaRPr lang="en-AU" sz="2000" dirty="0">
              <a:solidFill>
                <a:schemeClr val="tx1"/>
              </a:solidFill>
            </a:endParaRPr>
          </a:p>
        </p:txBody>
      </p:sp>
      <p:sp>
        <p:nvSpPr>
          <p:cNvPr id="6" name="Cloud Callout 5"/>
          <p:cNvSpPr/>
          <p:nvPr/>
        </p:nvSpPr>
        <p:spPr>
          <a:xfrm>
            <a:off x="2771800" y="2381251"/>
            <a:ext cx="3096344" cy="2127870"/>
          </a:xfrm>
          <a:prstGeom prst="cloudCallout">
            <a:avLst>
              <a:gd name="adj1" fmla="val -90565"/>
              <a:gd name="adj2" fmla="val 134898"/>
            </a:avLst>
          </a:prstGeom>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r>
              <a:rPr lang="en-AU" sz="2400" dirty="0" smtClean="0"/>
              <a:t>To give students more control of their learning</a:t>
            </a:r>
            <a:endParaRPr lang="en-AU" sz="2400" dirty="0"/>
          </a:p>
        </p:txBody>
      </p:sp>
    </p:spTree>
    <p:extLst>
      <p:ext uri="{BB962C8B-B14F-4D97-AF65-F5344CB8AC3E}">
        <p14:creationId xmlns:p14="http://schemas.microsoft.com/office/powerpoint/2010/main" val="81297641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Content Placeholder 2"/>
          <p:cNvSpPr>
            <a:spLocks noGrp="1"/>
          </p:cNvSpPr>
          <p:nvPr>
            <p:ph type="body" orient="vert" idx="1"/>
          </p:nvPr>
        </p:nvSpPr>
        <p:spPr>
          <a:xfrm>
            <a:off x="719139" y="1531939"/>
            <a:ext cx="7745412" cy="4387850"/>
          </a:xfrm>
        </p:spPr>
        <p:txBody>
          <a:bodyPr vert="horz">
            <a:normAutofit fontScale="77500" lnSpcReduction="20000"/>
          </a:bodyPr>
          <a:lstStyle/>
          <a:p>
            <a:pPr marL="595313" indent="-514350" eaLnBrk="1" fontAlgn="auto" hangingPunct="1">
              <a:spcAft>
                <a:spcPts val="0"/>
              </a:spcAft>
              <a:buClr>
                <a:schemeClr val="accent3"/>
              </a:buClr>
              <a:buFont typeface="Wingdings 2" panose="05020102010507070707" pitchFamily="18" charset="2"/>
              <a:buAutoNum type="arabicPeriod"/>
              <a:defRPr/>
            </a:pPr>
            <a:r>
              <a:rPr lang="en-AU" sz="3600" b="1" dirty="0" smtClean="0"/>
              <a:t>DEFINING </a:t>
            </a:r>
            <a:r>
              <a:rPr lang="en-AU" sz="3600" dirty="0" smtClean="0"/>
              <a:t>(Brainstorming, Planning, Initiating)</a:t>
            </a:r>
          </a:p>
          <a:p>
            <a:pPr marL="595313" indent="-514350" eaLnBrk="1" fontAlgn="auto" hangingPunct="1">
              <a:spcAft>
                <a:spcPts val="0"/>
              </a:spcAft>
              <a:buClr>
                <a:schemeClr val="accent3"/>
              </a:buClr>
              <a:buFont typeface="Wingdings 2" panose="05020102010507070707" pitchFamily="18" charset="2"/>
              <a:buAutoNum type="arabicPeriod"/>
              <a:defRPr/>
            </a:pPr>
            <a:r>
              <a:rPr lang="en-AU" sz="3600" b="1" dirty="0" smtClean="0"/>
              <a:t>LOCATING </a:t>
            </a:r>
            <a:r>
              <a:rPr lang="en-AU" sz="3600" dirty="0" smtClean="0"/>
              <a:t>(Keywords, Searching, Interviewing, Surveying, Communicating)</a:t>
            </a:r>
          </a:p>
          <a:p>
            <a:pPr marL="595313" indent="-514350" eaLnBrk="1" fontAlgn="auto" hangingPunct="1">
              <a:spcAft>
                <a:spcPts val="0"/>
              </a:spcAft>
              <a:buClr>
                <a:schemeClr val="accent3"/>
              </a:buClr>
              <a:buFont typeface="Wingdings 2" panose="05020102010507070707" pitchFamily="18" charset="2"/>
              <a:buAutoNum type="arabicPeriod"/>
              <a:defRPr/>
            </a:pPr>
            <a:r>
              <a:rPr lang="en-AU" sz="3600" b="1" dirty="0" smtClean="0"/>
              <a:t>SELECTING </a:t>
            </a:r>
            <a:r>
              <a:rPr lang="en-AU" sz="3600" dirty="0" smtClean="0"/>
              <a:t>(Appropriate information) </a:t>
            </a:r>
          </a:p>
          <a:p>
            <a:pPr marL="595313" indent="-514350" eaLnBrk="1" fontAlgn="auto" hangingPunct="1">
              <a:spcAft>
                <a:spcPts val="0"/>
              </a:spcAft>
              <a:buClr>
                <a:schemeClr val="accent3"/>
              </a:buClr>
              <a:buFont typeface="Wingdings 2" panose="05020102010507070707" pitchFamily="18" charset="2"/>
              <a:buAutoNum type="arabicPeriod"/>
              <a:defRPr/>
            </a:pPr>
            <a:r>
              <a:rPr lang="en-AU" sz="3600" b="1" dirty="0" smtClean="0"/>
              <a:t>ORGANISING </a:t>
            </a:r>
            <a:r>
              <a:rPr lang="en-AU" sz="3600" dirty="0" smtClean="0"/>
              <a:t>(Plans, Headings etc)</a:t>
            </a:r>
          </a:p>
          <a:p>
            <a:pPr marL="595313" indent="-514350" eaLnBrk="1" fontAlgn="auto" hangingPunct="1">
              <a:spcAft>
                <a:spcPts val="0"/>
              </a:spcAft>
              <a:buClr>
                <a:schemeClr val="accent3"/>
              </a:buClr>
              <a:buFont typeface="Wingdings 2" panose="05020102010507070707" pitchFamily="18" charset="2"/>
              <a:buAutoNum type="arabicPeriod"/>
              <a:defRPr/>
            </a:pPr>
            <a:r>
              <a:rPr lang="en-AU" sz="3600" b="1" dirty="0" smtClean="0"/>
              <a:t>PRESENTING / ACTIONING </a:t>
            </a:r>
            <a:r>
              <a:rPr lang="en-AU" sz="3600" dirty="0" smtClean="0"/>
              <a:t>(Essays, PowerPoint, Making or doing, Synthesising).</a:t>
            </a:r>
          </a:p>
          <a:p>
            <a:pPr marL="595313" indent="-514350" eaLnBrk="1" fontAlgn="auto" hangingPunct="1">
              <a:spcAft>
                <a:spcPts val="0"/>
              </a:spcAft>
              <a:buClr>
                <a:schemeClr val="accent3"/>
              </a:buClr>
              <a:buFont typeface="Wingdings 2" panose="05020102010507070707" pitchFamily="18" charset="2"/>
              <a:buAutoNum type="arabicPeriod"/>
              <a:defRPr/>
            </a:pPr>
            <a:r>
              <a:rPr lang="en-AU" sz="3600" b="1" dirty="0" smtClean="0"/>
              <a:t>EVALUATING / ASSESSING </a:t>
            </a:r>
            <a:r>
              <a:rPr lang="en-AU" sz="3600" dirty="0" smtClean="0"/>
              <a:t>(Meta-cognition, Reflecting on the ‘process’).</a:t>
            </a:r>
          </a:p>
          <a:p>
            <a:pPr marL="80963" indent="0" eaLnBrk="1" fontAlgn="auto" hangingPunct="1">
              <a:spcAft>
                <a:spcPts val="0"/>
              </a:spcAft>
              <a:buClr>
                <a:schemeClr val="accent3"/>
              </a:buClr>
              <a:buFont typeface="Wingdings 2" panose="05020102010507070707" pitchFamily="18" charset="2"/>
              <a:buNone/>
              <a:defRPr/>
            </a:pPr>
            <a:r>
              <a:rPr lang="en-AU" sz="3600" dirty="0"/>
              <a:t>	</a:t>
            </a:r>
            <a:r>
              <a:rPr lang="en-AU" sz="3600" dirty="0" smtClean="0"/>
              <a:t>*</a:t>
            </a:r>
            <a:r>
              <a:rPr lang="en-AU" sz="3400" dirty="0" smtClean="0"/>
              <a:t>This a commonly called the ‘Big 6’ Inquiry 	Process or something similar.</a:t>
            </a:r>
          </a:p>
          <a:p>
            <a:pPr marL="595313" indent="-514350" eaLnBrk="1" fontAlgn="auto" hangingPunct="1">
              <a:spcAft>
                <a:spcPts val="0"/>
              </a:spcAft>
              <a:buClr>
                <a:schemeClr val="accent3"/>
              </a:buClr>
              <a:buFont typeface="Wingdings 2"/>
              <a:buNone/>
              <a:defRPr/>
            </a:pPr>
            <a:endParaRPr lang="en-AU" sz="3600" b="1" dirty="0" smtClean="0"/>
          </a:p>
        </p:txBody>
      </p:sp>
      <p:pic>
        <p:nvPicPr>
          <p:cNvPr id="20485" name="Picture 5" descr="C:\Program Files\Microsoft Office\Media\CntCD1\Animated\j035437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80289" y="0"/>
            <a:ext cx="1293812"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orizontal Scroll 1"/>
          <p:cNvSpPr/>
          <p:nvPr/>
        </p:nvSpPr>
        <p:spPr>
          <a:xfrm>
            <a:off x="1023101" y="1"/>
            <a:ext cx="5493116" cy="1213023"/>
          </a:xfrm>
          <a:prstGeom prst="horizontalScroll">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sz="3200" b="1" dirty="0"/>
              <a:t>SOME INQUIRY RESEARCH PROCESSES</a:t>
            </a:r>
          </a:p>
        </p:txBody>
      </p:sp>
      <p:sp>
        <p:nvSpPr>
          <p:cNvPr id="8" name="Rectangle 7"/>
          <p:cNvSpPr/>
          <p:nvPr/>
        </p:nvSpPr>
        <p:spPr>
          <a:xfrm>
            <a:off x="2297222" y="1531919"/>
            <a:ext cx="3801041" cy="923330"/>
          </a:xfrm>
          <a:prstGeom prst="rect">
            <a:avLst/>
          </a:prstGeom>
          <a:noFill/>
        </p:spPr>
        <p:txBody>
          <a:bodyPr wrap="none">
            <a:spAutoFit/>
          </a:bodyPr>
          <a:lstStyle/>
          <a:p>
            <a:pPr algn="ctr">
              <a:defRPr/>
            </a:pP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charset="0"/>
              </a:rPr>
              <a:t>PLANNING</a:t>
            </a:r>
          </a:p>
        </p:txBody>
      </p:sp>
      <p:sp>
        <p:nvSpPr>
          <p:cNvPr id="9" name="Rectangle 8"/>
          <p:cNvSpPr/>
          <p:nvPr/>
        </p:nvSpPr>
        <p:spPr>
          <a:xfrm>
            <a:off x="1593455" y="2916040"/>
            <a:ext cx="5455340"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rPr>
              <a:t>DEVELOPMENT</a:t>
            </a:r>
          </a:p>
        </p:txBody>
      </p:sp>
      <p:sp>
        <p:nvSpPr>
          <p:cNvPr id="10" name="Rectangle 9"/>
          <p:cNvSpPr/>
          <p:nvPr/>
        </p:nvSpPr>
        <p:spPr>
          <a:xfrm>
            <a:off x="2297222" y="4233862"/>
            <a:ext cx="4108817"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charset="0"/>
              </a:rPr>
              <a:t>SYNTHESIS</a:t>
            </a:r>
          </a:p>
        </p:txBody>
      </p:sp>
      <p:sp>
        <p:nvSpPr>
          <p:cNvPr id="11" name="Rectangle 10"/>
          <p:cNvSpPr/>
          <p:nvPr/>
        </p:nvSpPr>
        <p:spPr>
          <a:xfrm>
            <a:off x="2301049" y="5559588"/>
            <a:ext cx="4583049" cy="923330"/>
          </a:xfrm>
          <a:prstGeom prst="rect">
            <a:avLst/>
          </a:prstGeom>
          <a:noFill/>
        </p:spPr>
        <p:txBody>
          <a:bodyPr wrap="none">
            <a:spAutoFit/>
          </a:bodyPr>
          <a:lstStyle/>
          <a:p>
            <a:pPr algn="ctr">
              <a:defRPr/>
            </a:pP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charset="0"/>
              </a:rPr>
              <a:t>EVALUATION</a:t>
            </a:r>
            <a:endPar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charset="0"/>
            </a:endParaRPr>
          </a:p>
        </p:txBody>
      </p:sp>
      <p:sp>
        <p:nvSpPr>
          <p:cNvPr id="12" name="Right Arrow 11"/>
          <p:cNvSpPr/>
          <p:nvPr/>
        </p:nvSpPr>
        <p:spPr>
          <a:xfrm rot="5400000">
            <a:off x="3923507" y="2455069"/>
            <a:ext cx="612775" cy="3254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ight Arrow 15"/>
          <p:cNvSpPr/>
          <p:nvPr/>
        </p:nvSpPr>
        <p:spPr>
          <a:xfrm rot="5400000">
            <a:off x="3913982" y="3948907"/>
            <a:ext cx="612775" cy="3254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ight Arrow 16"/>
          <p:cNvSpPr/>
          <p:nvPr/>
        </p:nvSpPr>
        <p:spPr>
          <a:xfrm rot="5400000">
            <a:off x="3922713" y="5084763"/>
            <a:ext cx="614363" cy="3254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333357" y="972793"/>
            <a:ext cx="8340745" cy="923330"/>
          </a:xfrm>
          <a:prstGeom prst="rect">
            <a:avLst/>
          </a:prstGeom>
          <a:noFill/>
        </p:spPr>
        <p:txBody>
          <a:bodyPr wrap="none">
            <a:spAutoFit/>
          </a:bodyPr>
          <a:lstStyle/>
          <a:p>
            <a:pPr algn="ctr">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charset="0"/>
              </a:rPr>
              <a:t>Research Project Design</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6885" y="1245792"/>
            <a:ext cx="3688480" cy="4771337"/>
          </a:xfrm>
          <a:prstGeom prst="rect">
            <a:avLst/>
          </a:prstGeom>
        </p:spPr>
      </p:pic>
    </p:spTree>
    <p:extLst>
      <p:ext uri="{BB962C8B-B14F-4D97-AF65-F5344CB8AC3E}">
        <p14:creationId xmlns:p14="http://schemas.microsoft.com/office/powerpoint/2010/main" val="336117781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0483">
                                            <p:txEl>
                                              <p:pRg st="5" end="5"/>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0483">
                                            <p:txEl>
                                              <p:pRg st="6" end="6"/>
                                            </p:txEl>
                                          </p:spTgt>
                                        </p:tgtEl>
                                      </p:cBhvr>
                                    </p:animEffect>
                                    <p:set>
                                      <p:cBhvr>
                                        <p:cTn id="31" dur="1" fill="hold">
                                          <p:stCondLst>
                                            <p:cond delay="499"/>
                                          </p:stCondLst>
                                        </p:cTn>
                                        <p:tgtEl>
                                          <p:spTgt spid="20483">
                                            <p:txEl>
                                              <p:pRg st="6" end="6"/>
                                            </p:txEl>
                                          </p:spTgt>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2" presetClass="entr" presetSubtype="4" fill="hold" nodeType="clickEffect">
                                  <p:stCondLst>
                                    <p:cond delay="0"/>
                                  </p:stCondLst>
                                  <p:childTnLst>
                                    <p:set>
                                      <p:cBhvr>
                                        <p:cTn id="67" dur="1" fill="hold">
                                          <p:stCondLst>
                                            <p:cond delay="0"/>
                                          </p:stCondLst>
                                        </p:cTn>
                                        <p:tgtEl>
                                          <p:spTgt spid="3"/>
                                        </p:tgtEl>
                                        <p:attrNameLst>
                                          <p:attrName>style.visibility</p:attrName>
                                        </p:attrNameLst>
                                      </p:cBhvr>
                                      <p:to>
                                        <p:strVal val="visible"/>
                                      </p:to>
                                    </p:set>
                                    <p:anim calcmode="lin" valueType="num">
                                      <p:cBhvr additive="base">
                                        <p:cTn id="68" dur="500"/>
                                        <p:tgtEl>
                                          <p:spTgt spid="3"/>
                                        </p:tgtEl>
                                        <p:attrNameLst>
                                          <p:attrName>ppt_y</p:attrName>
                                        </p:attrNameLst>
                                      </p:cBhvr>
                                      <p:tavLst>
                                        <p:tav tm="0">
                                          <p:val>
                                            <p:strVal val="#ppt_y+#ppt_h*1.125000"/>
                                          </p:val>
                                        </p:tav>
                                        <p:tav tm="100000">
                                          <p:val>
                                            <p:strVal val="#ppt_y"/>
                                          </p:val>
                                        </p:tav>
                                      </p:tavLst>
                                    </p:anim>
                                    <p:animEffect transition="in" filter="wipe(up)">
                                      <p:cBhvr>
                                        <p:cTn id="6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allAtOnce"/>
      <p:bldP spid="8" grpId="0"/>
      <p:bldP spid="9" grpId="0"/>
      <p:bldP spid="10" grpId="0"/>
      <p:bldP spid="11" grpId="0"/>
      <p:bldP spid="12" grpId="0" animBg="1"/>
      <p:bldP spid="16" grpId="0" animBg="1"/>
      <p:bldP spid="17"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What is Assessment?</a:t>
            </a:r>
            <a:endParaRPr lang="en-US" dirty="0"/>
          </a:p>
        </p:txBody>
      </p:sp>
      <p:sp>
        <p:nvSpPr>
          <p:cNvPr id="5" name="Content Placeholder 4"/>
          <p:cNvSpPr>
            <a:spLocks noGrp="1"/>
          </p:cNvSpPr>
          <p:nvPr>
            <p:ph idx="1"/>
          </p:nvPr>
        </p:nvSpPr>
        <p:spPr/>
        <p:txBody>
          <a:bodyPr>
            <a:normAutofit fontScale="47500" lnSpcReduction="20000"/>
          </a:bodyPr>
          <a:lstStyle/>
          <a:p>
            <a:pPr marL="0" indent="0">
              <a:buNone/>
            </a:pPr>
            <a:r>
              <a:rPr lang="en-AU" sz="6700" dirty="0" smtClean="0"/>
              <a:t>Four ‘core fundamentals to assessment’:</a:t>
            </a:r>
          </a:p>
          <a:p>
            <a:pPr marL="514350" indent="-514350">
              <a:buFont typeface="+mj-lt"/>
              <a:buAutoNum type="arabicPeriod"/>
            </a:pPr>
            <a:r>
              <a:rPr lang="en-AU" sz="6700" dirty="0" smtClean="0"/>
              <a:t>Assessment helps students </a:t>
            </a:r>
            <a:r>
              <a:rPr lang="en-AU" sz="6700" b="1" dirty="0" smtClean="0"/>
              <a:t>determine strengths and weaknesses</a:t>
            </a:r>
            <a:r>
              <a:rPr lang="en-AU" sz="6700" dirty="0" smtClean="0"/>
              <a:t> to improve</a:t>
            </a:r>
          </a:p>
          <a:p>
            <a:pPr marL="514350" indent="-514350">
              <a:buFont typeface="+mj-lt"/>
              <a:buAutoNum type="arabicPeriod"/>
            </a:pPr>
            <a:r>
              <a:rPr lang="en-AU" sz="6700" dirty="0" smtClean="0"/>
              <a:t>Assessment is </a:t>
            </a:r>
            <a:r>
              <a:rPr lang="en-AU" sz="6700" b="1" dirty="0" smtClean="0"/>
              <a:t>equally valuable </a:t>
            </a:r>
            <a:r>
              <a:rPr lang="en-AU" sz="6700" dirty="0" smtClean="0"/>
              <a:t>in analysing information and informing instruction</a:t>
            </a:r>
          </a:p>
          <a:p>
            <a:pPr marL="514350" indent="-514350">
              <a:buFont typeface="+mj-lt"/>
              <a:buAutoNum type="arabicPeriod"/>
            </a:pPr>
            <a:r>
              <a:rPr lang="en-AU" sz="6700" dirty="0" smtClean="0"/>
              <a:t>Assessment is </a:t>
            </a:r>
            <a:r>
              <a:rPr lang="en-AU" sz="6700" b="1" dirty="0" smtClean="0"/>
              <a:t>not evaluation </a:t>
            </a:r>
          </a:p>
          <a:p>
            <a:pPr marL="514350" indent="-514350">
              <a:buFont typeface="+mj-lt"/>
              <a:buAutoNum type="arabicPeriod"/>
            </a:pPr>
            <a:r>
              <a:rPr lang="en-AU" sz="6700" dirty="0" smtClean="0"/>
              <a:t>Assessment is </a:t>
            </a:r>
            <a:r>
              <a:rPr lang="en-AU" sz="6700" b="1" dirty="0" smtClean="0"/>
              <a:t>not an ‘add-on’ </a:t>
            </a:r>
            <a:r>
              <a:rPr lang="en-AU" sz="6700" dirty="0" smtClean="0"/>
              <a:t>and is integral to teaching and learning</a:t>
            </a:r>
          </a:p>
          <a:p>
            <a:pPr marL="0" indent="0">
              <a:buNone/>
            </a:pPr>
            <a:endParaRPr lang="en-AU" dirty="0"/>
          </a:p>
          <a:p>
            <a:pPr marL="0" indent="0" algn="r">
              <a:buNone/>
            </a:pPr>
            <a:r>
              <a:rPr lang="en-AU" sz="2600" dirty="0" smtClean="0"/>
              <a:t>(</a:t>
            </a:r>
            <a:r>
              <a:rPr lang="en-AU" sz="2900" dirty="0" smtClean="0"/>
              <a:t>Harada and  </a:t>
            </a:r>
            <a:r>
              <a:rPr lang="en-AU" sz="2900" dirty="0" err="1" smtClean="0"/>
              <a:t>Yoshina</a:t>
            </a:r>
            <a:r>
              <a:rPr lang="en-AU" sz="2900" dirty="0" smtClean="0"/>
              <a:t>, 2005 cited in </a:t>
            </a:r>
            <a:r>
              <a:rPr lang="en-AU" sz="2900" dirty="0" err="1" smtClean="0"/>
              <a:t>Kuhlthau</a:t>
            </a:r>
            <a:r>
              <a:rPr lang="en-AU" sz="2900" dirty="0" smtClean="0"/>
              <a:t>, </a:t>
            </a:r>
            <a:r>
              <a:rPr lang="en-AU" sz="2900" dirty="0" err="1" smtClean="0"/>
              <a:t>Maniotes</a:t>
            </a:r>
            <a:r>
              <a:rPr lang="en-AU" sz="2900" dirty="0" smtClean="0"/>
              <a:t> and </a:t>
            </a:r>
            <a:r>
              <a:rPr lang="en-AU" sz="2900" dirty="0" err="1" smtClean="0"/>
              <a:t>Caspari</a:t>
            </a:r>
            <a:r>
              <a:rPr lang="en-AU" sz="2900" dirty="0" smtClean="0"/>
              <a:t>, </a:t>
            </a:r>
            <a:r>
              <a:rPr lang="en-AU" sz="2900" i="1" dirty="0" smtClean="0"/>
              <a:t>Guided Inquiry : Learning in the 21</a:t>
            </a:r>
            <a:r>
              <a:rPr lang="en-AU" sz="2900" i="1" baseline="30000" dirty="0" smtClean="0"/>
              <a:t>st</a:t>
            </a:r>
            <a:r>
              <a:rPr lang="en-AU" sz="2900" i="1" dirty="0" smtClean="0"/>
              <a:t> Century</a:t>
            </a:r>
            <a:r>
              <a:rPr lang="en-AU" sz="2900" dirty="0" smtClean="0"/>
              <a:t>, 2007).</a:t>
            </a:r>
          </a:p>
          <a:p>
            <a:pPr marL="0" indent="0">
              <a:buNone/>
            </a:pPr>
            <a:r>
              <a:rPr lang="en-AU" dirty="0" smtClean="0"/>
              <a:t> </a:t>
            </a:r>
            <a:endParaRPr lang="en-US" dirty="0"/>
          </a:p>
        </p:txBody>
      </p:sp>
    </p:spTree>
    <p:extLst>
      <p:ext uri="{BB962C8B-B14F-4D97-AF65-F5344CB8AC3E}">
        <p14:creationId xmlns:p14="http://schemas.microsoft.com/office/powerpoint/2010/main" val="158704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Brief History of Assessment</a:t>
            </a:r>
            <a:endParaRPr lang="en-US" dirty="0"/>
          </a:p>
        </p:txBody>
      </p:sp>
      <p:pic>
        <p:nvPicPr>
          <p:cNvPr id="6" name="7lBhMSaFNhY"/>
          <p:cNvPicPr>
            <a:picLocks noRot="1" noChangeAspect="1"/>
          </p:cNvPicPr>
          <p:nvPr>
            <a:videoFile r:link="rId1"/>
          </p:nvPr>
        </p:nvPicPr>
        <p:blipFill>
          <a:blip r:embed="rId4"/>
          <a:stretch>
            <a:fillRect/>
          </a:stretch>
        </p:blipFill>
        <p:spPr>
          <a:xfrm>
            <a:off x="971600" y="1484784"/>
            <a:ext cx="7272808" cy="4090955"/>
          </a:xfrm>
          <a:prstGeom prst="rect">
            <a:avLst/>
          </a:prstGeom>
          <a:noFill/>
          <a:ln>
            <a:noFill/>
          </a:ln>
        </p:spPr>
      </p:pic>
      <p:sp>
        <p:nvSpPr>
          <p:cNvPr id="7" name="TextBox 6"/>
          <p:cNvSpPr txBox="1"/>
          <p:nvPr/>
        </p:nvSpPr>
        <p:spPr>
          <a:xfrm>
            <a:off x="2411760" y="5744585"/>
            <a:ext cx="5040560" cy="646331"/>
          </a:xfrm>
          <a:prstGeom prst="rect">
            <a:avLst/>
          </a:prstGeom>
          <a:noFill/>
        </p:spPr>
        <p:txBody>
          <a:bodyPr wrap="square" rtlCol="0">
            <a:spAutoFit/>
          </a:bodyPr>
          <a:lstStyle/>
          <a:p>
            <a:pPr algn="r"/>
            <a:r>
              <a:rPr lang="en-US" dirty="0">
                <a:hlinkClick r:id="rId5"/>
              </a:rPr>
              <a:t>https://</a:t>
            </a:r>
            <a:r>
              <a:rPr lang="en-US" dirty="0" smtClean="0">
                <a:hlinkClick r:id="rId5"/>
              </a:rPr>
              <a:t>www.youtube.com/watch?v=7lBhMSaFNhY</a:t>
            </a:r>
            <a:endParaRPr lang="en-US" dirty="0" smtClean="0"/>
          </a:p>
          <a:p>
            <a:pPr algn="r"/>
            <a:endParaRPr lang="en-US" dirty="0"/>
          </a:p>
        </p:txBody>
      </p:sp>
    </p:spTree>
    <p:extLst>
      <p:ext uri="{BB962C8B-B14F-4D97-AF65-F5344CB8AC3E}">
        <p14:creationId xmlns:p14="http://schemas.microsoft.com/office/powerpoint/2010/main" val="3315281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3200" dirty="0" smtClean="0">
                <a:effectLst>
                  <a:outerShdw blurRad="38100" dist="38100" dir="2700000" algn="tl">
                    <a:srgbClr val="000000">
                      <a:alpha val="43137"/>
                    </a:srgbClr>
                  </a:outerShdw>
                </a:effectLst>
              </a:rPr>
              <a:t>Five Kinds of Learning in the Inquiry Process</a:t>
            </a:r>
            <a:endParaRPr lang="en-US" sz="3200" dirty="0">
              <a:effectLst>
                <a:outerShdw blurRad="38100" dist="38100" dir="2700000" algn="tl">
                  <a:srgbClr val="000000">
                    <a:alpha val="43137"/>
                  </a:srgbClr>
                </a:outerShdw>
              </a:effectLst>
            </a:endParaRPr>
          </a:p>
        </p:txBody>
      </p:sp>
      <p:graphicFrame>
        <p:nvGraphicFramePr>
          <p:cNvPr id="6" name="Table 5"/>
          <p:cNvGraphicFramePr>
            <a:graphicFrameLocks noGrp="1"/>
          </p:cNvGraphicFramePr>
          <p:nvPr>
            <p:extLst>
              <p:ext uri="{D42A27DB-BD31-4B8C-83A1-F6EECF244321}">
                <p14:modId xmlns:p14="http://schemas.microsoft.com/office/powerpoint/2010/main" val="2469263216"/>
              </p:ext>
            </p:extLst>
          </p:nvPr>
        </p:nvGraphicFramePr>
        <p:xfrm>
          <a:off x="971600" y="1268760"/>
          <a:ext cx="7416824" cy="4480560"/>
        </p:xfrm>
        <a:graphic>
          <a:graphicData uri="http://schemas.openxmlformats.org/drawingml/2006/table">
            <a:tbl>
              <a:tblPr firstRow="1" bandRow="1">
                <a:tableStyleId>{5940675A-B579-460E-94D1-54222C63F5DA}</a:tableStyleId>
              </a:tblPr>
              <a:tblGrid>
                <a:gridCol w="3708412"/>
                <a:gridCol w="3708412"/>
              </a:tblGrid>
              <a:tr h="777686">
                <a:tc>
                  <a:txBody>
                    <a:bodyPr/>
                    <a:lstStyle/>
                    <a:p>
                      <a:pPr algn="l"/>
                      <a:r>
                        <a:rPr lang="en-AU" sz="2400" dirty="0" smtClean="0">
                          <a:effectLst>
                            <a:outerShdw blurRad="38100" dist="38100" dir="2700000" algn="tl">
                              <a:srgbClr val="000000">
                                <a:alpha val="43137"/>
                              </a:srgbClr>
                            </a:outerShdw>
                          </a:effectLst>
                        </a:rPr>
                        <a:t>1. Curriculum</a:t>
                      </a:r>
                      <a:r>
                        <a:rPr lang="en-AU" sz="2400" baseline="0" dirty="0" smtClean="0">
                          <a:effectLst>
                            <a:outerShdw blurRad="38100" dist="38100" dir="2700000" algn="tl">
                              <a:srgbClr val="000000">
                                <a:alpha val="43137"/>
                              </a:srgbClr>
                            </a:outerShdw>
                          </a:effectLst>
                        </a:rPr>
                        <a:t> content</a:t>
                      </a:r>
                      <a:endParaRPr lang="en-US" sz="2400" dirty="0">
                        <a:effectLst>
                          <a:outerShdw blurRad="38100" dist="38100" dir="2700000" algn="tl">
                            <a:srgbClr val="000000">
                              <a:alpha val="43137"/>
                            </a:srgbClr>
                          </a:outerShdw>
                        </a:effectLst>
                      </a:endParaRPr>
                    </a:p>
                  </a:txBody>
                  <a:tcPr/>
                </a:tc>
                <a:tc>
                  <a:txBody>
                    <a:bodyPr/>
                    <a:lstStyle/>
                    <a:p>
                      <a:r>
                        <a:rPr lang="en-AU" sz="2400" dirty="0" smtClean="0"/>
                        <a:t>fact</a:t>
                      </a:r>
                      <a:r>
                        <a:rPr lang="en-AU" sz="2400" baseline="0" dirty="0" smtClean="0"/>
                        <a:t> finding, interpreting and synthesizing</a:t>
                      </a:r>
                      <a:endParaRPr lang="en-US" sz="2400" dirty="0"/>
                    </a:p>
                  </a:txBody>
                  <a:tcPr/>
                </a:tc>
              </a:tr>
              <a:tr h="777686">
                <a:tc>
                  <a:txBody>
                    <a:bodyPr/>
                    <a:lstStyle/>
                    <a:p>
                      <a:pPr algn="l"/>
                      <a:r>
                        <a:rPr lang="en-AU" sz="2400" dirty="0" smtClean="0">
                          <a:effectLst>
                            <a:outerShdw blurRad="38100" dist="38100" dir="2700000" algn="tl">
                              <a:srgbClr val="000000">
                                <a:alpha val="43137"/>
                              </a:srgbClr>
                            </a:outerShdw>
                          </a:effectLst>
                        </a:rPr>
                        <a:t>2.  Information literacy</a:t>
                      </a:r>
                      <a:endParaRPr lang="en-US" sz="2400" dirty="0">
                        <a:effectLst>
                          <a:outerShdw blurRad="38100" dist="38100" dir="2700000" algn="tl">
                            <a:srgbClr val="000000">
                              <a:alpha val="43137"/>
                            </a:srgbClr>
                          </a:outerShdw>
                        </a:effectLst>
                      </a:endParaRPr>
                    </a:p>
                  </a:txBody>
                  <a:tcPr/>
                </a:tc>
                <a:tc>
                  <a:txBody>
                    <a:bodyPr/>
                    <a:lstStyle/>
                    <a:p>
                      <a:r>
                        <a:rPr lang="en-AU" sz="2400" dirty="0" smtClean="0"/>
                        <a:t>concepts for locating, evaluating and using</a:t>
                      </a:r>
                      <a:endParaRPr lang="en-US" sz="2400" dirty="0"/>
                    </a:p>
                  </a:txBody>
                  <a:tcPr/>
                </a:tc>
              </a:tr>
              <a:tr h="777686">
                <a:tc>
                  <a:txBody>
                    <a:bodyPr/>
                    <a:lstStyle/>
                    <a:p>
                      <a:pPr algn="l"/>
                      <a:r>
                        <a:rPr lang="en-AU" sz="2400" dirty="0" smtClean="0">
                          <a:effectLst>
                            <a:outerShdw blurRad="38100" dist="38100" dir="2700000" algn="tl">
                              <a:srgbClr val="000000">
                                <a:alpha val="43137"/>
                              </a:srgbClr>
                            </a:outerShdw>
                          </a:effectLst>
                        </a:rPr>
                        <a:t>3. Learn how to learn</a:t>
                      </a:r>
                      <a:endParaRPr lang="en-US" sz="2400" dirty="0">
                        <a:effectLst>
                          <a:outerShdw blurRad="38100" dist="38100" dir="2700000" algn="tl">
                            <a:srgbClr val="000000">
                              <a:alpha val="43137"/>
                            </a:srgbClr>
                          </a:outerShdw>
                        </a:effectLst>
                      </a:endParaRPr>
                    </a:p>
                  </a:txBody>
                  <a:tcPr/>
                </a:tc>
                <a:tc>
                  <a:txBody>
                    <a:bodyPr/>
                    <a:lstStyle/>
                    <a:p>
                      <a:r>
                        <a:rPr lang="en-AU" sz="2400" dirty="0" smtClean="0"/>
                        <a:t>initiating, selecting,</a:t>
                      </a:r>
                      <a:r>
                        <a:rPr lang="en-AU" sz="2400" baseline="0" dirty="0" smtClean="0"/>
                        <a:t> exploring,  focusing, collecting and  presenting</a:t>
                      </a:r>
                      <a:endParaRPr lang="en-US" sz="2400" dirty="0"/>
                    </a:p>
                  </a:txBody>
                  <a:tcPr/>
                </a:tc>
              </a:tr>
              <a:tr h="777686">
                <a:tc>
                  <a:txBody>
                    <a:bodyPr/>
                    <a:lstStyle/>
                    <a:p>
                      <a:pPr algn="l"/>
                      <a:r>
                        <a:rPr lang="en-AU" sz="2400" dirty="0" smtClean="0">
                          <a:effectLst>
                            <a:outerShdw blurRad="38100" dist="38100" dir="2700000" algn="tl">
                              <a:srgbClr val="000000">
                                <a:alpha val="43137"/>
                              </a:srgbClr>
                            </a:outerShdw>
                          </a:effectLst>
                        </a:rPr>
                        <a:t>4. Literacy competence</a:t>
                      </a:r>
                      <a:endParaRPr lang="en-US" sz="2400" dirty="0">
                        <a:effectLst>
                          <a:outerShdw blurRad="38100" dist="38100" dir="2700000" algn="tl">
                            <a:srgbClr val="000000">
                              <a:alpha val="43137"/>
                            </a:srgbClr>
                          </a:outerShdw>
                        </a:effectLst>
                      </a:endParaRPr>
                    </a:p>
                  </a:txBody>
                  <a:tcPr/>
                </a:tc>
                <a:tc>
                  <a:txBody>
                    <a:bodyPr/>
                    <a:lstStyle/>
                    <a:p>
                      <a:r>
                        <a:rPr lang="en-AU" sz="2400" dirty="0" smtClean="0"/>
                        <a:t>reading, writing,</a:t>
                      </a:r>
                      <a:r>
                        <a:rPr lang="en-AU" sz="2400" baseline="0" dirty="0" smtClean="0"/>
                        <a:t> speaking and listening</a:t>
                      </a:r>
                      <a:endParaRPr lang="en-US" sz="2400" dirty="0"/>
                    </a:p>
                  </a:txBody>
                  <a:tcPr/>
                </a:tc>
              </a:tr>
              <a:tr h="777686">
                <a:tc>
                  <a:txBody>
                    <a:bodyPr/>
                    <a:lstStyle/>
                    <a:p>
                      <a:pPr algn="l"/>
                      <a:r>
                        <a:rPr lang="en-AU" sz="2400" dirty="0" smtClean="0">
                          <a:effectLst>
                            <a:outerShdw blurRad="38100" dist="38100" dir="2700000" algn="tl">
                              <a:srgbClr val="000000">
                                <a:alpha val="43137"/>
                              </a:srgbClr>
                            </a:outerShdw>
                          </a:effectLst>
                        </a:rPr>
                        <a:t>5. Social skills</a:t>
                      </a:r>
                    </a:p>
                    <a:p>
                      <a:pPr algn="l"/>
                      <a:r>
                        <a:rPr lang="en-AU" sz="2400" dirty="0" smtClean="0">
                          <a:effectLst>
                            <a:outerShdw blurRad="38100" dist="38100" dir="2700000" algn="tl">
                              <a:srgbClr val="000000">
                                <a:alpha val="43137"/>
                              </a:srgbClr>
                            </a:outerShdw>
                          </a:effectLst>
                        </a:rPr>
                        <a:t>(Group work)</a:t>
                      </a:r>
                      <a:endParaRPr lang="en-US" sz="2400" dirty="0">
                        <a:effectLst>
                          <a:outerShdw blurRad="38100" dist="38100" dir="2700000" algn="tl">
                            <a:srgbClr val="000000">
                              <a:alpha val="43137"/>
                            </a:srgbClr>
                          </a:outerShdw>
                        </a:effectLst>
                      </a:endParaRPr>
                    </a:p>
                  </a:txBody>
                  <a:tcPr/>
                </a:tc>
                <a:tc>
                  <a:txBody>
                    <a:bodyPr/>
                    <a:lstStyle/>
                    <a:p>
                      <a:r>
                        <a:rPr lang="en-AU" sz="2400" dirty="0" smtClean="0"/>
                        <a:t>interacting, cooperating and collaborating</a:t>
                      </a:r>
                      <a:endParaRPr lang="en-US" sz="2400" dirty="0"/>
                    </a:p>
                  </a:txBody>
                  <a:tcPr/>
                </a:tc>
              </a:tr>
            </a:tbl>
          </a:graphicData>
        </a:graphic>
      </p:graphicFrame>
      <p:sp>
        <p:nvSpPr>
          <p:cNvPr id="8" name="TextBox 7"/>
          <p:cNvSpPr txBox="1"/>
          <p:nvPr/>
        </p:nvSpPr>
        <p:spPr>
          <a:xfrm>
            <a:off x="827584" y="5949280"/>
            <a:ext cx="7632848" cy="369332"/>
          </a:xfrm>
          <a:prstGeom prst="rect">
            <a:avLst/>
          </a:prstGeom>
          <a:noFill/>
        </p:spPr>
        <p:txBody>
          <a:bodyPr wrap="square" rtlCol="0">
            <a:spAutoFit/>
          </a:bodyPr>
          <a:lstStyle/>
          <a:p>
            <a:pPr algn="r"/>
            <a:r>
              <a:rPr lang="en-AU" dirty="0" err="1"/>
              <a:t>Kuhlthau</a:t>
            </a:r>
            <a:r>
              <a:rPr lang="en-AU" dirty="0"/>
              <a:t>, </a:t>
            </a:r>
            <a:r>
              <a:rPr lang="en-AU" dirty="0" err="1"/>
              <a:t>Maniotes</a:t>
            </a:r>
            <a:r>
              <a:rPr lang="en-AU" dirty="0"/>
              <a:t> and </a:t>
            </a:r>
            <a:r>
              <a:rPr lang="en-AU" dirty="0" err="1"/>
              <a:t>Caspari</a:t>
            </a:r>
            <a:r>
              <a:rPr lang="en-AU" dirty="0" smtClean="0"/>
              <a:t>, 2007, p 112.</a:t>
            </a:r>
            <a:endParaRPr lang="en-US" dirty="0"/>
          </a:p>
        </p:txBody>
      </p:sp>
    </p:spTree>
    <p:extLst>
      <p:ext uri="{BB962C8B-B14F-4D97-AF65-F5344CB8AC3E}">
        <p14:creationId xmlns:p14="http://schemas.microsoft.com/office/powerpoint/2010/main" val="21169003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65126"/>
            <a:ext cx="8424936" cy="1325563"/>
          </a:xfrm>
        </p:spPr>
        <p:txBody>
          <a:bodyPr>
            <a:normAutofit/>
          </a:bodyPr>
          <a:lstStyle/>
          <a:p>
            <a:pPr algn="ctr"/>
            <a:r>
              <a:rPr lang="en-AU" sz="2800" b="1" u="sng" dirty="0" smtClean="0"/>
              <a:t>Authentic</a:t>
            </a:r>
            <a:r>
              <a:rPr lang="en-AU" sz="2800" b="1" dirty="0" smtClean="0"/>
              <a:t> Assessment Design: </a:t>
            </a:r>
            <a:br>
              <a:rPr lang="en-AU" sz="2800" b="1" dirty="0" smtClean="0"/>
            </a:br>
            <a:r>
              <a:rPr lang="en-AU" sz="2800" b="1" dirty="0" smtClean="0"/>
              <a:t>How does the assignment match the Standards?</a:t>
            </a:r>
            <a:endParaRPr lang="en-AU" sz="2800" b="1" dirty="0"/>
          </a:p>
        </p:txBody>
      </p:sp>
      <p:sp>
        <p:nvSpPr>
          <p:cNvPr id="3" name="Content Placeholder 2"/>
          <p:cNvSpPr>
            <a:spLocks noGrp="1"/>
          </p:cNvSpPr>
          <p:nvPr>
            <p:ph idx="1"/>
          </p:nvPr>
        </p:nvSpPr>
        <p:spPr>
          <a:xfrm>
            <a:off x="683568" y="1556792"/>
            <a:ext cx="7704856" cy="4548163"/>
          </a:xfrm>
        </p:spPr>
        <p:txBody>
          <a:bodyPr>
            <a:normAutofit fontScale="62500" lnSpcReduction="20000"/>
          </a:bodyPr>
          <a:lstStyle/>
          <a:p>
            <a:pPr marL="0" lvl="0" indent="0">
              <a:buNone/>
            </a:pPr>
            <a:r>
              <a:rPr lang="en-AU" sz="4500" dirty="0"/>
              <a:t>Research’ skills might be framed </a:t>
            </a:r>
            <a:r>
              <a:rPr lang="en-AU" sz="4500" dirty="0" smtClean="0"/>
              <a:t>in Performance or Achievement Standards in </a:t>
            </a:r>
            <a:r>
              <a:rPr lang="en-AU" sz="4500" dirty="0"/>
              <a:t>different </a:t>
            </a:r>
            <a:r>
              <a:rPr lang="en-AU" sz="4500" dirty="0" smtClean="0"/>
              <a:t>words, </a:t>
            </a:r>
            <a:r>
              <a:rPr lang="en-AU" sz="4500" dirty="0"/>
              <a:t>such as</a:t>
            </a:r>
            <a:r>
              <a:rPr lang="en-AU" sz="4500" dirty="0" smtClean="0"/>
              <a:t>:</a:t>
            </a:r>
          </a:p>
          <a:p>
            <a:pPr marL="0" lvl="0" indent="0">
              <a:buNone/>
            </a:pPr>
            <a:endParaRPr lang="en-US" dirty="0"/>
          </a:p>
          <a:p>
            <a:r>
              <a:rPr lang="en-AU" sz="3400" dirty="0"/>
              <a:t>formulates geographical </a:t>
            </a:r>
            <a:r>
              <a:rPr lang="en-AU" sz="3400" b="1" dirty="0"/>
              <a:t>inquiry questions </a:t>
            </a:r>
            <a:r>
              <a:rPr lang="en-AU" sz="3400" dirty="0"/>
              <a:t>(Geography </a:t>
            </a:r>
            <a:r>
              <a:rPr lang="en-AU" sz="3400" dirty="0" smtClean="0"/>
              <a:t>Year 11 AC)</a:t>
            </a:r>
          </a:p>
          <a:p>
            <a:endParaRPr lang="en-AU" sz="3400" dirty="0" smtClean="0"/>
          </a:p>
          <a:p>
            <a:r>
              <a:rPr lang="en-AU" sz="3400" dirty="0" smtClean="0"/>
              <a:t>‘</a:t>
            </a:r>
            <a:r>
              <a:rPr lang="en-AU" sz="3400" b="1" dirty="0"/>
              <a:t>Critical Analysis </a:t>
            </a:r>
            <a:r>
              <a:rPr lang="en-AU" sz="3400" dirty="0"/>
              <a:t>and Evaluation’ (Stage 2 </a:t>
            </a:r>
            <a:r>
              <a:rPr lang="en-AU" sz="3400" dirty="0" smtClean="0"/>
              <a:t>SACE PE</a:t>
            </a:r>
            <a:r>
              <a:rPr lang="en-AU" sz="3400" dirty="0"/>
              <a:t>)</a:t>
            </a:r>
            <a:endParaRPr lang="en-US" sz="3400" dirty="0"/>
          </a:p>
          <a:p>
            <a:endParaRPr lang="en-AU" sz="3400" dirty="0" smtClean="0"/>
          </a:p>
          <a:p>
            <a:r>
              <a:rPr lang="en-AU" sz="3400" dirty="0" smtClean="0"/>
              <a:t>“</a:t>
            </a:r>
            <a:r>
              <a:rPr lang="en-AU" sz="3400" dirty="0"/>
              <a:t>develop questions to frame a </a:t>
            </a:r>
            <a:r>
              <a:rPr lang="en-AU" sz="3400" b="1" dirty="0"/>
              <a:t>historical inquiry</a:t>
            </a:r>
            <a:r>
              <a:rPr lang="en-AU" sz="3400" dirty="0"/>
              <a:t>” (Year 8 Australian </a:t>
            </a:r>
            <a:r>
              <a:rPr lang="en-AU" sz="3400" dirty="0" smtClean="0"/>
              <a:t>History, Australian </a:t>
            </a:r>
            <a:r>
              <a:rPr lang="en-AU" sz="3400" dirty="0"/>
              <a:t>Curriculum</a:t>
            </a:r>
            <a:r>
              <a:rPr lang="en-AU" sz="3400" dirty="0" smtClean="0"/>
              <a:t>) </a:t>
            </a:r>
          </a:p>
          <a:p>
            <a:endParaRPr lang="en-US" sz="3400" dirty="0"/>
          </a:p>
          <a:p>
            <a:r>
              <a:rPr lang="en-AU" sz="3400" dirty="0"/>
              <a:t>“</a:t>
            </a:r>
            <a:r>
              <a:rPr lang="en-AU" sz="3400" b="1" dirty="0"/>
              <a:t>analysing information </a:t>
            </a:r>
            <a:r>
              <a:rPr lang="en-AU" sz="3400" dirty="0"/>
              <a:t>to make informed choices (for example, when purchasing goods and services)” (Year 10 Economics and Business, </a:t>
            </a:r>
            <a:r>
              <a:rPr lang="en-AU" sz="3400" dirty="0" smtClean="0"/>
              <a:t>Australian Curriculum)</a:t>
            </a:r>
          </a:p>
          <a:p>
            <a:endParaRPr lang="en-AU" dirty="0"/>
          </a:p>
        </p:txBody>
      </p:sp>
    </p:spTree>
    <p:extLst>
      <p:ext uri="{BB962C8B-B14F-4D97-AF65-F5344CB8AC3E}">
        <p14:creationId xmlns:p14="http://schemas.microsoft.com/office/powerpoint/2010/main" val="426811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Authentic Assessment is:</a:t>
            </a:r>
            <a:endParaRPr lang="en-US" dirty="0"/>
          </a:p>
        </p:txBody>
      </p:sp>
      <p:sp>
        <p:nvSpPr>
          <p:cNvPr id="3" name="Content Placeholder 2"/>
          <p:cNvSpPr>
            <a:spLocks noGrp="1"/>
          </p:cNvSpPr>
          <p:nvPr>
            <p:ph idx="1"/>
          </p:nvPr>
        </p:nvSpPr>
        <p:spPr/>
        <p:txBody>
          <a:bodyPr>
            <a:normAutofit/>
          </a:bodyPr>
          <a:lstStyle/>
          <a:p>
            <a:pPr marL="0" indent="0">
              <a:buNone/>
            </a:pPr>
            <a:r>
              <a:rPr lang="en-AU" dirty="0" smtClean="0"/>
              <a:t>“Disciplined inquiry that integrates and </a:t>
            </a:r>
            <a:r>
              <a:rPr lang="en-AU" dirty="0" smtClean="0">
                <a:solidFill>
                  <a:srgbClr val="FF0000"/>
                </a:solidFill>
              </a:rPr>
              <a:t>produces knowledge</a:t>
            </a:r>
            <a:r>
              <a:rPr lang="en-AU" dirty="0" smtClean="0"/>
              <a:t>, rather than reproduces fragments of information others have discovered.” (Newman, cited in Burke 2008)</a:t>
            </a:r>
          </a:p>
          <a:p>
            <a:pPr marL="0" indent="0">
              <a:buNone/>
            </a:pPr>
            <a:endParaRPr lang="en-AU" dirty="0"/>
          </a:p>
          <a:p>
            <a:pPr marL="0" indent="0">
              <a:buNone/>
            </a:pPr>
            <a:r>
              <a:rPr lang="en-AU" dirty="0" smtClean="0"/>
              <a:t>“Methods that emphasize learning and thinking, especially </a:t>
            </a:r>
            <a:r>
              <a:rPr lang="en-AU" dirty="0" smtClean="0">
                <a:solidFill>
                  <a:srgbClr val="FF0000"/>
                </a:solidFill>
              </a:rPr>
              <a:t>higher-order thinking skills </a:t>
            </a:r>
            <a:r>
              <a:rPr lang="en-AU" dirty="0" smtClean="0"/>
              <a:t>such as problem solving strategies.” (Collins)</a:t>
            </a:r>
            <a:endParaRPr lang="en-US" dirty="0"/>
          </a:p>
        </p:txBody>
      </p:sp>
    </p:spTree>
    <p:extLst>
      <p:ext uri="{BB962C8B-B14F-4D97-AF65-F5344CB8AC3E}">
        <p14:creationId xmlns:p14="http://schemas.microsoft.com/office/powerpoint/2010/main" val="124249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Socratic Questioning</a:t>
            </a:r>
            <a:endParaRPr lang="en-US" dirty="0"/>
          </a:p>
        </p:txBody>
      </p:sp>
      <p:sp>
        <p:nvSpPr>
          <p:cNvPr id="5" name="Content Placeholder 4"/>
          <p:cNvSpPr>
            <a:spLocks noGrp="1"/>
          </p:cNvSpPr>
          <p:nvPr>
            <p:ph idx="1"/>
          </p:nvPr>
        </p:nvSpPr>
        <p:spPr>
          <a:xfrm>
            <a:off x="457200" y="1412776"/>
            <a:ext cx="8291264" cy="4968551"/>
          </a:xfrm>
        </p:spPr>
        <p:txBody>
          <a:bodyPr>
            <a:normAutofit lnSpcReduction="10000"/>
          </a:bodyPr>
          <a:lstStyle/>
          <a:p>
            <a:pPr marL="0" indent="0" algn="ctr">
              <a:buNone/>
            </a:pPr>
            <a:r>
              <a:rPr lang="en-AU" sz="3600" b="1" dirty="0" smtClean="0">
                <a:effectLst>
                  <a:outerShdw blurRad="38100" dist="38100" dir="2700000" algn="tl">
                    <a:srgbClr val="000000">
                      <a:alpha val="43137"/>
                    </a:srgbClr>
                  </a:outerShdw>
                </a:effectLst>
              </a:rPr>
              <a:t>“Thinking is not driven by answers, </a:t>
            </a:r>
          </a:p>
          <a:p>
            <a:pPr marL="0" indent="0" algn="ctr">
              <a:buNone/>
            </a:pPr>
            <a:r>
              <a:rPr lang="en-AU" sz="3600" b="1" dirty="0" smtClean="0">
                <a:effectLst>
                  <a:outerShdw blurRad="38100" dist="38100" dir="2700000" algn="tl">
                    <a:srgbClr val="000000">
                      <a:alpha val="43137"/>
                    </a:srgbClr>
                  </a:outerShdw>
                </a:effectLst>
              </a:rPr>
              <a:t>but by questions” </a:t>
            </a:r>
          </a:p>
          <a:p>
            <a:pPr marL="0" indent="0" algn="r">
              <a:buNone/>
            </a:pPr>
            <a:r>
              <a:rPr lang="en-AU" sz="2000" dirty="0" smtClean="0"/>
              <a:t>(Richard Paul, Cricticalthinking.org)</a:t>
            </a:r>
            <a:endParaRPr lang="en-AU" sz="2000" dirty="0"/>
          </a:p>
          <a:p>
            <a:pPr marL="0" indent="0">
              <a:buNone/>
            </a:pPr>
            <a:r>
              <a:rPr lang="en-AU" sz="2800" dirty="0" smtClean="0"/>
              <a:t>Research questions:</a:t>
            </a:r>
          </a:p>
          <a:p>
            <a:pPr>
              <a:buFont typeface="Wingdings" panose="05000000000000000000" pitchFamily="2" charset="2"/>
              <a:buChar char="q"/>
            </a:pPr>
            <a:r>
              <a:rPr lang="en-AU" sz="2800" dirty="0" smtClean="0"/>
              <a:t>Clarify</a:t>
            </a:r>
            <a:endParaRPr lang="en-AU" sz="2800" dirty="0"/>
          </a:p>
          <a:p>
            <a:pPr>
              <a:buFont typeface="Wingdings" panose="05000000000000000000" pitchFamily="2" charset="2"/>
              <a:buChar char="q"/>
            </a:pPr>
            <a:r>
              <a:rPr lang="en-AU" sz="2800" dirty="0" smtClean="0"/>
              <a:t>Probe Assumptions</a:t>
            </a:r>
          </a:p>
          <a:p>
            <a:pPr>
              <a:buFont typeface="Wingdings" panose="05000000000000000000" pitchFamily="2" charset="2"/>
              <a:buChar char="q"/>
            </a:pPr>
            <a:r>
              <a:rPr lang="en-AU" sz="2800" dirty="0" smtClean="0"/>
              <a:t>Questions reasons and ask for </a:t>
            </a:r>
            <a:r>
              <a:rPr lang="en-AU" sz="2800" dirty="0" smtClean="0">
                <a:solidFill>
                  <a:srgbClr val="FF0000"/>
                </a:solidFill>
              </a:rPr>
              <a:t>evidence</a:t>
            </a:r>
          </a:p>
          <a:p>
            <a:pPr>
              <a:buFont typeface="Wingdings" panose="05000000000000000000" pitchFamily="2" charset="2"/>
              <a:buChar char="q"/>
            </a:pPr>
            <a:r>
              <a:rPr lang="en-AU" sz="2800" dirty="0" smtClean="0"/>
              <a:t>Question view points and perspectives</a:t>
            </a:r>
          </a:p>
          <a:p>
            <a:pPr>
              <a:buFont typeface="Wingdings" panose="05000000000000000000" pitchFamily="2" charset="2"/>
              <a:buChar char="q"/>
            </a:pPr>
            <a:r>
              <a:rPr lang="en-AU" sz="2800" dirty="0" smtClean="0"/>
              <a:t>Question implications and consequences</a:t>
            </a:r>
          </a:p>
          <a:p>
            <a:pPr>
              <a:buFont typeface="Wingdings" panose="05000000000000000000" pitchFamily="2" charset="2"/>
              <a:buChar char="q"/>
            </a:pPr>
            <a:r>
              <a:rPr lang="en-AU" sz="2800" dirty="0" smtClean="0"/>
              <a:t>Question the ‘facts’, the question, thinking or task</a:t>
            </a:r>
            <a:endParaRPr lang="en-US" sz="2800" dirty="0" smtClean="0"/>
          </a:p>
        </p:txBody>
      </p:sp>
    </p:spTree>
    <p:extLst>
      <p:ext uri="{BB962C8B-B14F-4D97-AF65-F5344CB8AC3E}">
        <p14:creationId xmlns:p14="http://schemas.microsoft.com/office/powerpoint/2010/main" val="413880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2058</TotalTime>
  <Words>2045</Words>
  <Application>Microsoft Office PowerPoint</Application>
  <PresentationFormat>On-screen Show (4:3)</PresentationFormat>
  <Paragraphs>157</Paragraphs>
  <Slides>18</Slides>
  <Notes>18</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Assessing Research Based Learning:</vt:lpstr>
      <vt:lpstr>PowerPoint Presentation</vt:lpstr>
      <vt:lpstr>PowerPoint Presentation</vt:lpstr>
      <vt:lpstr>What is Assessment?</vt:lpstr>
      <vt:lpstr>A Brief History of Assessment</vt:lpstr>
      <vt:lpstr>Five Kinds of Learning in the Inquiry Process</vt:lpstr>
      <vt:lpstr>Authentic Assessment Design:  How does the assignment match the Standards?</vt:lpstr>
      <vt:lpstr>Authentic Assessment is:</vt:lpstr>
      <vt:lpstr>Socratic Questioning</vt:lpstr>
      <vt:lpstr>Using HOTS in Research Task Design</vt:lpstr>
      <vt:lpstr>PowerPoint Presentation</vt:lpstr>
      <vt:lpstr>Differentiated Assessment</vt:lpstr>
      <vt:lpstr>Differentiating All Research Learning </vt:lpstr>
      <vt:lpstr>PowerPoint Presentation</vt:lpstr>
      <vt:lpstr>Research Assignment Sheets</vt:lpstr>
      <vt:lpstr>Authentic Research Task Check-List</vt:lpstr>
      <vt:lpstr>Certified Educational Assessor Case Study: Assessing Research</vt:lpstr>
      <vt:lpstr>References</vt:lpstr>
    </vt:vector>
  </TitlesOfParts>
  <Company>GGSS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Research</dc:title>
  <dc:creator>Adam Fitzgerald</dc:creator>
  <cp:lastModifiedBy>Adam Fitzgerald</cp:lastModifiedBy>
  <cp:revision>61</cp:revision>
  <cp:lastPrinted>2016-05-13T00:12:20Z</cp:lastPrinted>
  <dcterms:created xsi:type="dcterms:W3CDTF">2016-05-05T23:58:14Z</dcterms:created>
  <dcterms:modified xsi:type="dcterms:W3CDTF">2016-05-13T06:09:58Z</dcterms:modified>
</cp:coreProperties>
</file>